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3" r:id="rId6"/>
    <p:sldId id="262" r:id="rId7"/>
    <p:sldId id="264" r:id="rId8"/>
    <p:sldId id="277" r:id="rId9"/>
    <p:sldId id="275" r:id="rId10"/>
    <p:sldId id="290" r:id="rId11"/>
    <p:sldId id="287" r:id="rId12"/>
    <p:sldId id="306" r:id="rId13"/>
    <p:sldId id="291" r:id="rId14"/>
    <p:sldId id="261" r:id="rId15"/>
    <p:sldId id="292" r:id="rId16"/>
    <p:sldId id="256" r:id="rId17"/>
    <p:sldId id="303" r:id="rId18"/>
    <p:sldId id="304" r:id="rId19"/>
    <p:sldId id="286" r:id="rId20"/>
    <p:sldId id="289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8C650-892B-40E5-8E8A-7CA2A21E5747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D5656-C3D3-498D-A6FB-5ADE50EB8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21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D5656-C3D3-498D-A6FB-5ADE50EB86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7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D5656-C3D3-498D-A6FB-5ADE50EB86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D5656-C3D3-498D-A6FB-5ADE50EB86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1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D5656-C3D3-498D-A6FB-5ADE50EB86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62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62297cc7-89c4-4ba7-8a3b-14094433cbbc.source.default.zh-Hans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62297cc7-89c4-4ba7-8a3b-14094433cbbc.source.default.zh-Hans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62297cc7-89c4-4ba7-8a3b-14094433cbbc.source.default.zh-Hans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2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C7468-FF46-AD9F-2D75-C11B5D106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B9A813-37D8-21B8-41BF-A6CA837E0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A46C3-F851-7DFC-3864-3F58DFFF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72C24-7320-B432-53F9-055B5218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3698F-930A-C107-1298-C70C046F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F10D9-5FCB-C63F-384D-19892BBA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44052-044D-238D-3509-874C97374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54D74C-BA48-4EA6-39D3-7C44A0B0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DAE6A-9976-FCE0-76E7-872F811E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CA270-6030-EA7F-EF6A-142DBB9E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3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724DF3-F5F9-1C86-262D-361605C33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82B5E3-F502-D311-11A0-39BF5951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4959D-47DE-023D-7E6F-636CE84F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9090F-B593-4622-1766-D18533ED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32DFA-E963-92AF-EEEE-0079100B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4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0DBE86A-13B0-259D-ED87-FC602791619A}"/>
              </a:ext>
            </a:extLst>
          </p:cNvPr>
          <p:cNvGrpSpPr/>
          <p:nvPr/>
        </p:nvGrpSpPr>
        <p:grpSpPr>
          <a:xfrm>
            <a:off x="3126658" y="-3175"/>
            <a:ext cx="9065342" cy="6861175"/>
            <a:chOff x="2976330" y="-3175"/>
            <a:chExt cx="9215670" cy="686117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E6279A-DCF3-8E98-2769-BA3CBD673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-3175"/>
              <a:ext cx="8632825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b="-6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84ADF2-C71F-7BDA-1C7D-AA218363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-3175"/>
              <a:ext cx="8632824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715026-E021-C965-BAFF-43C82EA54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330" y="5142654"/>
              <a:ext cx="4789488" cy="1715346"/>
            </a:xfrm>
            <a:custGeom>
              <a:avLst/>
              <a:gdLst>
                <a:gd name="T0" fmla="*/ 1271 w 1271"/>
                <a:gd name="T1" fmla="*/ 440 h 440"/>
                <a:gd name="T2" fmla="*/ 0 w 1271"/>
                <a:gd name="T3" fmla="*/ 440 h 440"/>
                <a:gd name="T4" fmla="*/ 180 w 1271"/>
                <a:gd name="T5" fmla="*/ 412 h 440"/>
                <a:gd name="T6" fmla="*/ 1271 w 1271"/>
                <a:gd name="T7" fmla="*/ 0 h 440"/>
                <a:gd name="T8" fmla="*/ 1271 w 1271"/>
                <a:gd name="T9" fmla="*/ 0 h 440"/>
                <a:gd name="T10" fmla="*/ 1271 w 1271"/>
                <a:gd name="T11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440">
                  <a:moveTo>
                    <a:pt x="1271" y="44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180" y="412"/>
                    <a:pt x="180" y="412"/>
                    <a:pt x="180" y="412"/>
                  </a:cubicBezTo>
                  <a:cubicBezTo>
                    <a:pt x="569" y="352"/>
                    <a:pt x="940" y="212"/>
                    <a:pt x="1271" y="0"/>
                  </a:cubicBezTo>
                  <a:cubicBezTo>
                    <a:pt x="1271" y="0"/>
                    <a:pt x="1271" y="0"/>
                    <a:pt x="1271" y="0"/>
                  </a:cubicBezTo>
                  <a:lnTo>
                    <a:pt x="1271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31C2868-F04A-72DB-F0DE-D0E589D7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131" y="4230688"/>
              <a:ext cx="7513869" cy="2627312"/>
            </a:xfrm>
            <a:custGeom>
              <a:avLst/>
              <a:gdLst>
                <a:gd name="connsiteX0" fmla="*/ 5848366 w 7513869"/>
                <a:gd name="connsiteY0" fmla="*/ 184 h 2545778"/>
                <a:gd name="connsiteX1" fmla="*/ 7046678 w 7513869"/>
                <a:gd name="connsiteY1" fmla="*/ 161648 h 2545778"/>
                <a:gd name="connsiteX2" fmla="*/ 7432279 w 7513869"/>
                <a:gd name="connsiteY2" fmla="*/ 264313 h 2545778"/>
                <a:gd name="connsiteX3" fmla="*/ 7513869 w 7513869"/>
                <a:gd name="connsiteY3" fmla="*/ 286036 h 2545778"/>
                <a:gd name="connsiteX4" fmla="*/ 7513869 w 7513869"/>
                <a:gd name="connsiteY4" fmla="*/ 2545778 h 2545778"/>
                <a:gd name="connsiteX5" fmla="*/ 6975185 w 7513869"/>
                <a:gd name="connsiteY5" fmla="*/ 2545778 h 2545778"/>
                <a:gd name="connsiteX6" fmla="*/ 0 w 7513869"/>
                <a:gd name="connsiteY6" fmla="*/ 2545778 h 2545778"/>
                <a:gd name="connsiteX7" fmla="*/ 874241 w 7513869"/>
                <a:gd name="connsiteY7" fmla="*/ 2247290 h 2545778"/>
                <a:gd name="connsiteX8" fmla="*/ 2558660 w 7513869"/>
                <a:gd name="connsiteY8" fmla="*/ 1253587 h 2545778"/>
                <a:gd name="connsiteX9" fmla="*/ 5848366 w 7513869"/>
                <a:gd name="connsiteY9" fmla="*/ 184 h 2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3869" h="2545778">
                  <a:moveTo>
                    <a:pt x="5848366" y="184"/>
                  </a:moveTo>
                  <a:cubicBezTo>
                    <a:pt x="6248510" y="3667"/>
                    <a:pt x="6651009" y="56800"/>
                    <a:pt x="7046678" y="161648"/>
                  </a:cubicBezTo>
                  <a:cubicBezTo>
                    <a:pt x="7213424" y="206044"/>
                    <a:pt x="7338484" y="239340"/>
                    <a:pt x="7432279" y="264313"/>
                  </a:cubicBezTo>
                  <a:lnTo>
                    <a:pt x="7513869" y="286036"/>
                  </a:lnTo>
                  <a:lnTo>
                    <a:pt x="7513869" y="2545778"/>
                  </a:lnTo>
                  <a:lnTo>
                    <a:pt x="6975185" y="2545778"/>
                  </a:lnTo>
                  <a:cubicBezTo>
                    <a:pt x="0" y="2545778"/>
                    <a:pt x="0" y="2545778"/>
                    <a:pt x="0" y="2545778"/>
                  </a:cubicBezTo>
                  <a:cubicBezTo>
                    <a:pt x="874241" y="2247290"/>
                    <a:pt x="874241" y="2247290"/>
                    <a:pt x="874241" y="2247290"/>
                  </a:cubicBezTo>
                  <a:cubicBezTo>
                    <a:pt x="1496006" y="2035703"/>
                    <a:pt x="2068784" y="1695653"/>
                    <a:pt x="2558660" y="1253587"/>
                  </a:cubicBezTo>
                  <a:cubicBezTo>
                    <a:pt x="3468699" y="426132"/>
                    <a:pt x="4647934" y="-10266"/>
                    <a:pt x="5848366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FEA2090-58E5-E0D7-D9C5-819128B2C4C5}"/>
                </a:ext>
              </a:extLst>
            </p:cNvPr>
            <p:cNvSpPr/>
            <p:nvPr/>
          </p:nvSpPr>
          <p:spPr>
            <a:xfrm>
              <a:off x="8059252" y="3459366"/>
              <a:ext cx="4132748" cy="1105481"/>
            </a:xfrm>
            <a:custGeom>
              <a:avLst/>
              <a:gdLst>
                <a:gd name="connsiteX0" fmla="*/ 2629507 w 4132748"/>
                <a:gd name="connsiteY0" fmla="*/ 252 h 1105481"/>
                <a:gd name="connsiteX1" fmla="*/ 3667495 w 4132748"/>
                <a:gd name="connsiteY1" fmla="*/ 235180 h 1105481"/>
                <a:gd name="connsiteX2" fmla="*/ 3987368 w 4132748"/>
                <a:gd name="connsiteY2" fmla="*/ 395125 h 1105481"/>
                <a:gd name="connsiteX3" fmla="*/ 4132748 w 4132748"/>
                <a:gd name="connsiteY3" fmla="*/ 467818 h 1105481"/>
                <a:gd name="connsiteX4" fmla="*/ 4132747 w 4132748"/>
                <a:gd name="connsiteY4" fmla="*/ 1105481 h 1105481"/>
                <a:gd name="connsiteX5" fmla="*/ 4037896 w 4132748"/>
                <a:gd name="connsiteY5" fmla="*/ 1038105 h 1105481"/>
                <a:gd name="connsiteX6" fmla="*/ 3746336 w 4132748"/>
                <a:gd name="connsiteY6" fmla="*/ 830995 h 1105481"/>
                <a:gd name="connsiteX7" fmla="*/ 2112289 w 4132748"/>
                <a:gd name="connsiteY7" fmla="*/ 442090 h 1105481"/>
                <a:gd name="connsiteX8" fmla="*/ 773687 w 4132748"/>
                <a:gd name="connsiteY8" fmla="*/ 640244 h 1105481"/>
                <a:gd name="connsiteX9" fmla="*/ 77341 w 4132748"/>
                <a:gd name="connsiteY9" fmla="*/ 576408 h 1105481"/>
                <a:gd name="connsiteX10" fmla="*/ 0 w 4132748"/>
                <a:gd name="connsiteY10" fmla="*/ 545640 h 1105481"/>
                <a:gd name="connsiteX11" fmla="*/ 2860 w 4132748"/>
                <a:gd name="connsiteY11" fmla="*/ 546295 h 1105481"/>
                <a:gd name="connsiteX12" fmla="*/ 700757 w 4132748"/>
                <a:gd name="connsiteY12" fmla="*/ 502582 h 1105481"/>
                <a:gd name="connsiteX13" fmla="*/ 1993135 w 4132748"/>
                <a:gd name="connsiteY13" fmla="*/ 101479 h 1105481"/>
                <a:gd name="connsiteX14" fmla="*/ 2629507 w 4132748"/>
                <a:gd name="connsiteY14" fmla="*/ 252 h 11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32748" h="1105481">
                  <a:moveTo>
                    <a:pt x="2629507" y="252"/>
                  </a:moveTo>
                  <a:cubicBezTo>
                    <a:pt x="2986589" y="-5064"/>
                    <a:pt x="3343207" y="74022"/>
                    <a:pt x="3667495" y="235180"/>
                  </a:cubicBezTo>
                  <a:cubicBezTo>
                    <a:pt x="3667495" y="235180"/>
                    <a:pt x="3667495" y="235180"/>
                    <a:pt x="3987368" y="395125"/>
                  </a:cubicBezTo>
                  <a:lnTo>
                    <a:pt x="4132748" y="467818"/>
                  </a:lnTo>
                  <a:lnTo>
                    <a:pt x="4132747" y="1105481"/>
                  </a:lnTo>
                  <a:lnTo>
                    <a:pt x="4037896" y="1038105"/>
                  </a:lnTo>
                  <a:cubicBezTo>
                    <a:pt x="3746336" y="830995"/>
                    <a:pt x="3746336" y="830995"/>
                    <a:pt x="3746336" y="830995"/>
                  </a:cubicBezTo>
                  <a:cubicBezTo>
                    <a:pt x="3273160" y="496619"/>
                    <a:pt x="2685976" y="357167"/>
                    <a:pt x="2112289" y="442090"/>
                  </a:cubicBezTo>
                  <a:cubicBezTo>
                    <a:pt x="773687" y="640244"/>
                    <a:pt x="773687" y="640244"/>
                    <a:pt x="773687" y="640244"/>
                  </a:cubicBezTo>
                  <a:cubicBezTo>
                    <a:pt x="531549" y="676154"/>
                    <a:pt x="294148" y="651138"/>
                    <a:pt x="77341" y="576408"/>
                  </a:cubicBezTo>
                  <a:lnTo>
                    <a:pt x="0" y="545640"/>
                  </a:lnTo>
                  <a:lnTo>
                    <a:pt x="2860" y="546295"/>
                  </a:lnTo>
                  <a:cubicBezTo>
                    <a:pt x="228563" y="586891"/>
                    <a:pt x="466992" y="575202"/>
                    <a:pt x="700757" y="502582"/>
                  </a:cubicBezTo>
                  <a:cubicBezTo>
                    <a:pt x="700757" y="502582"/>
                    <a:pt x="700757" y="502582"/>
                    <a:pt x="1993135" y="101479"/>
                  </a:cubicBezTo>
                  <a:cubicBezTo>
                    <a:pt x="2200839" y="37016"/>
                    <a:pt x="2415257" y="3441"/>
                    <a:pt x="2629507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276350"/>
            <a:ext cx="6597649" cy="2723473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4097731"/>
            <a:ext cx="6597649" cy="74675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362202" y="58571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1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A60A3-9832-2C67-B4AD-52A3B46A38E6}"/>
              </a:ext>
            </a:extLst>
          </p:cNvPr>
          <p:cNvSpPr/>
          <p:nvPr/>
        </p:nvSpPr>
        <p:spPr>
          <a:xfrm>
            <a:off x="4549777" y="3999824"/>
            <a:ext cx="58949" cy="24566"/>
          </a:xfrm>
          <a:custGeom>
            <a:avLst/>
            <a:gdLst>
              <a:gd name="connsiteX0" fmla="*/ 0 w 58949"/>
              <a:gd name="connsiteY0" fmla="*/ 0 h 24566"/>
              <a:gd name="connsiteX1" fmla="*/ 8805 w 58949"/>
              <a:gd name="connsiteY1" fmla="*/ 4619 h 24566"/>
              <a:gd name="connsiteX2" fmla="*/ 58949 w 58949"/>
              <a:gd name="connsiteY2" fmla="*/ 24566 h 24566"/>
              <a:gd name="connsiteX3" fmla="*/ 0 w 58949"/>
              <a:gd name="connsiteY3" fmla="*/ 11096 h 24566"/>
              <a:gd name="connsiteX4" fmla="*/ 0 w 58949"/>
              <a:gd name="connsiteY4" fmla="*/ 0 h 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9" h="24566">
                <a:moveTo>
                  <a:pt x="0" y="0"/>
                </a:moveTo>
                <a:lnTo>
                  <a:pt x="8805" y="4619"/>
                </a:lnTo>
                <a:lnTo>
                  <a:pt x="58949" y="24566"/>
                </a:lnTo>
                <a:lnTo>
                  <a:pt x="0" y="11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C8B99F-C7BF-2D45-C677-2CCF42598AFB}"/>
              </a:ext>
            </a:extLst>
          </p:cNvPr>
          <p:cNvCxnSpPr/>
          <p:nvPr/>
        </p:nvCxnSpPr>
        <p:spPr>
          <a:xfrm>
            <a:off x="660401" y="4844488"/>
            <a:ext cx="849085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76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22AA091E-B0BB-71AE-0EE3-C967E2DF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6983D36A-0885-4071-9EF1-0FE4286E17CF}" type="datetime1">
              <a:rPr lang="zh-CN" altLang="en-US" smtClean="0"/>
              <a:t>2024/9/3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5218950-09B7-EE7A-1976-7AA69150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AD0409-4179-A735-A123-ADD9CAB1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50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4BF8E7D3-6CC2-D776-F63E-1B7949CA1762}"/>
              </a:ext>
            </a:extLst>
          </p:cNvPr>
          <p:cNvGrpSpPr/>
          <p:nvPr userDrawn="1"/>
        </p:nvGrpSpPr>
        <p:grpSpPr>
          <a:xfrm flipH="1">
            <a:off x="0" y="-3175"/>
            <a:ext cx="9065342" cy="6861175"/>
            <a:chOff x="2976330" y="-3175"/>
            <a:chExt cx="9215670" cy="6861175"/>
          </a:xfrm>
        </p:grpSpPr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6ABF8CEB-F25E-749D-DD6E-2D9D0C7F8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-3175"/>
              <a:ext cx="8632825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b="-6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FFB5EDA3-574F-42D6-E746-7FF94249A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-3175"/>
              <a:ext cx="8632824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8326FE-FEF5-2EE3-7AE6-86E2F592E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330" y="5142654"/>
              <a:ext cx="4789488" cy="1715346"/>
            </a:xfrm>
            <a:custGeom>
              <a:avLst/>
              <a:gdLst>
                <a:gd name="T0" fmla="*/ 1271 w 1271"/>
                <a:gd name="T1" fmla="*/ 440 h 440"/>
                <a:gd name="T2" fmla="*/ 0 w 1271"/>
                <a:gd name="T3" fmla="*/ 440 h 440"/>
                <a:gd name="T4" fmla="*/ 180 w 1271"/>
                <a:gd name="T5" fmla="*/ 412 h 440"/>
                <a:gd name="T6" fmla="*/ 1271 w 1271"/>
                <a:gd name="T7" fmla="*/ 0 h 440"/>
                <a:gd name="T8" fmla="*/ 1271 w 1271"/>
                <a:gd name="T9" fmla="*/ 0 h 440"/>
                <a:gd name="T10" fmla="*/ 1271 w 1271"/>
                <a:gd name="T11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440">
                  <a:moveTo>
                    <a:pt x="1271" y="44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180" y="412"/>
                    <a:pt x="180" y="412"/>
                    <a:pt x="180" y="412"/>
                  </a:cubicBezTo>
                  <a:cubicBezTo>
                    <a:pt x="569" y="352"/>
                    <a:pt x="940" y="212"/>
                    <a:pt x="1271" y="0"/>
                  </a:cubicBezTo>
                  <a:cubicBezTo>
                    <a:pt x="1271" y="0"/>
                    <a:pt x="1271" y="0"/>
                    <a:pt x="1271" y="0"/>
                  </a:cubicBezTo>
                  <a:lnTo>
                    <a:pt x="1271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154A7D-6573-EE5D-0914-F8C3B8D4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131" y="4230688"/>
              <a:ext cx="7513869" cy="2627312"/>
            </a:xfrm>
            <a:custGeom>
              <a:avLst/>
              <a:gdLst>
                <a:gd name="connsiteX0" fmla="*/ 5848366 w 7513869"/>
                <a:gd name="connsiteY0" fmla="*/ 184 h 2545778"/>
                <a:gd name="connsiteX1" fmla="*/ 7046678 w 7513869"/>
                <a:gd name="connsiteY1" fmla="*/ 161648 h 2545778"/>
                <a:gd name="connsiteX2" fmla="*/ 7432279 w 7513869"/>
                <a:gd name="connsiteY2" fmla="*/ 264313 h 2545778"/>
                <a:gd name="connsiteX3" fmla="*/ 7513869 w 7513869"/>
                <a:gd name="connsiteY3" fmla="*/ 286036 h 2545778"/>
                <a:gd name="connsiteX4" fmla="*/ 7513869 w 7513869"/>
                <a:gd name="connsiteY4" fmla="*/ 2545778 h 2545778"/>
                <a:gd name="connsiteX5" fmla="*/ 6975185 w 7513869"/>
                <a:gd name="connsiteY5" fmla="*/ 2545778 h 2545778"/>
                <a:gd name="connsiteX6" fmla="*/ 0 w 7513869"/>
                <a:gd name="connsiteY6" fmla="*/ 2545778 h 2545778"/>
                <a:gd name="connsiteX7" fmla="*/ 874241 w 7513869"/>
                <a:gd name="connsiteY7" fmla="*/ 2247290 h 2545778"/>
                <a:gd name="connsiteX8" fmla="*/ 2558660 w 7513869"/>
                <a:gd name="connsiteY8" fmla="*/ 1253587 h 2545778"/>
                <a:gd name="connsiteX9" fmla="*/ 5848366 w 7513869"/>
                <a:gd name="connsiteY9" fmla="*/ 184 h 2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3869" h="2545778">
                  <a:moveTo>
                    <a:pt x="5848366" y="184"/>
                  </a:moveTo>
                  <a:cubicBezTo>
                    <a:pt x="6248510" y="3667"/>
                    <a:pt x="6651009" y="56800"/>
                    <a:pt x="7046678" y="161648"/>
                  </a:cubicBezTo>
                  <a:cubicBezTo>
                    <a:pt x="7213424" y="206044"/>
                    <a:pt x="7338484" y="239340"/>
                    <a:pt x="7432279" y="264313"/>
                  </a:cubicBezTo>
                  <a:lnTo>
                    <a:pt x="7513869" y="286036"/>
                  </a:lnTo>
                  <a:lnTo>
                    <a:pt x="7513869" y="2545778"/>
                  </a:lnTo>
                  <a:lnTo>
                    <a:pt x="6975185" y="2545778"/>
                  </a:lnTo>
                  <a:cubicBezTo>
                    <a:pt x="0" y="2545778"/>
                    <a:pt x="0" y="2545778"/>
                    <a:pt x="0" y="2545778"/>
                  </a:cubicBezTo>
                  <a:cubicBezTo>
                    <a:pt x="874241" y="2247290"/>
                    <a:pt x="874241" y="2247290"/>
                    <a:pt x="874241" y="2247290"/>
                  </a:cubicBezTo>
                  <a:cubicBezTo>
                    <a:pt x="1496006" y="2035703"/>
                    <a:pt x="2068784" y="1695653"/>
                    <a:pt x="2558660" y="1253587"/>
                  </a:cubicBezTo>
                  <a:cubicBezTo>
                    <a:pt x="3468699" y="426132"/>
                    <a:pt x="4647934" y="-10266"/>
                    <a:pt x="5848366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435617-5F6D-18A2-6AF2-634CA17A90B9}"/>
                </a:ext>
              </a:extLst>
            </p:cNvPr>
            <p:cNvSpPr/>
            <p:nvPr/>
          </p:nvSpPr>
          <p:spPr>
            <a:xfrm>
              <a:off x="8059252" y="3459366"/>
              <a:ext cx="4132748" cy="1105481"/>
            </a:xfrm>
            <a:custGeom>
              <a:avLst/>
              <a:gdLst>
                <a:gd name="connsiteX0" fmla="*/ 2629507 w 4132748"/>
                <a:gd name="connsiteY0" fmla="*/ 252 h 1105481"/>
                <a:gd name="connsiteX1" fmla="*/ 3667495 w 4132748"/>
                <a:gd name="connsiteY1" fmla="*/ 235180 h 1105481"/>
                <a:gd name="connsiteX2" fmla="*/ 3987368 w 4132748"/>
                <a:gd name="connsiteY2" fmla="*/ 395125 h 1105481"/>
                <a:gd name="connsiteX3" fmla="*/ 4132748 w 4132748"/>
                <a:gd name="connsiteY3" fmla="*/ 467818 h 1105481"/>
                <a:gd name="connsiteX4" fmla="*/ 4132747 w 4132748"/>
                <a:gd name="connsiteY4" fmla="*/ 1105481 h 1105481"/>
                <a:gd name="connsiteX5" fmla="*/ 4037896 w 4132748"/>
                <a:gd name="connsiteY5" fmla="*/ 1038105 h 1105481"/>
                <a:gd name="connsiteX6" fmla="*/ 3746336 w 4132748"/>
                <a:gd name="connsiteY6" fmla="*/ 830995 h 1105481"/>
                <a:gd name="connsiteX7" fmla="*/ 2112289 w 4132748"/>
                <a:gd name="connsiteY7" fmla="*/ 442090 h 1105481"/>
                <a:gd name="connsiteX8" fmla="*/ 773687 w 4132748"/>
                <a:gd name="connsiteY8" fmla="*/ 640244 h 1105481"/>
                <a:gd name="connsiteX9" fmla="*/ 77341 w 4132748"/>
                <a:gd name="connsiteY9" fmla="*/ 576408 h 1105481"/>
                <a:gd name="connsiteX10" fmla="*/ 0 w 4132748"/>
                <a:gd name="connsiteY10" fmla="*/ 545640 h 1105481"/>
                <a:gd name="connsiteX11" fmla="*/ 2860 w 4132748"/>
                <a:gd name="connsiteY11" fmla="*/ 546295 h 1105481"/>
                <a:gd name="connsiteX12" fmla="*/ 700757 w 4132748"/>
                <a:gd name="connsiteY12" fmla="*/ 502582 h 1105481"/>
                <a:gd name="connsiteX13" fmla="*/ 1993135 w 4132748"/>
                <a:gd name="connsiteY13" fmla="*/ 101479 h 1105481"/>
                <a:gd name="connsiteX14" fmla="*/ 2629507 w 4132748"/>
                <a:gd name="connsiteY14" fmla="*/ 252 h 11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32748" h="1105481">
                  <a:moveTo>
                    <a:pt x="2629507" y="252"/>
                  </a:moveTo>
                  <a:cubicBezTo>
                    <a:pt x="2986589" y="-5064"/>
                    <a:pt x="3343207" y="74022"/>
                    <a:pt x="3667495" y="235180"/>
                  </a:cubicBezTo>
                  <a:cubicBezTo>
                    <a:pt x="3667495" y="235180"/>
                    <a:pt x="3667495" y="235180"/>
                    <a:pt x="3987368" y="395125"/>
                  </a:cubicBezTo>
                  <a:lnTo>
                    <a:pt x="4132748" y="467818"/>
                  </a:lnTo>
                  <a:lnTo>
                    <a:pt x="4132747" y="1105481"/>
                  </a:lnTo>
                  <a:lnTo>
                    <a:pt x="4037896" y="1038105"/>
                  </a:lnTo>
                  <a:cubicBezTo>
                    <a:pt x="3746336" y="830995"/>
                    <a:pt x="3746336" y="830995"/>
                    <a:pt x="3746336" y="830995"/>
                  </a:cubicBezTo>
                  <a:cubicBezTo>
                    <a:pt x="3273160" y="496619"/>
                    <a:pt x="2685976" y="357167"/>
                    <a:pt x="2112289" y="442090"/>
                  </a:cubicBezTo>
                  <a:cubicBezTo>
                    <a:pt x="773687" y="640244"/>
                    <a:pt x="773687" y="640244"/>
                    <a:pt x="773687" y="640244"/>
                  </a:cubicBezTo>
                  <a:cubicBezTo>
                    <a:pt x="531549" y="676154"/>
                    <a:pt x="294148" y="651138"/>
                    <a:pt x="77341" y="576408"/>
                  </a:cubicBezTo>
                  <a:lnTo>
                    <a:pt x="0" y="545640"/>
                  </a:lnTo>
                  <a:lnTo>
                    <a:pt x="2860" y="546295"/>
                  </a:lnTo>
                  <a:cubicBezTo>
                    <a:pt x="228563" y="586891"/>
                    <a:pt x="466992" y="575202"/>
                    <a:pt x="700757" y="502582"/>
                  </a:cubicBezTo>
                  <a:cubicBezTo>
                    <a:pt x="700757" y="502582"/>
                    <a:pt x="700757" y="502582"/>
                    <a:pt x="1993135" y="101479"/>
                  </a:cubicBezTo>
                  <a:cubicBezTo>
                    <a:pt x="2200839" y="37016"/>
                    <a:pt x="2415257" y="3441"/>
                    <a:pt x="2629507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Title 4">
            <a:extLst>
              <a:ext uri="{FF2B5EF4-FFF2-40B4-BE49-F238E27FC236}">
                <a16:creationId xmlns:a16="http://schemas.microsoft.com/office/drawing/2014/main" id="{29AC6BBD-7918-0580-1BAD-0995631CC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5753" y="2356527"/>
            <a:ext cx="5973146" cy="1228029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3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45A0AB08-5196-B33E-9966-F94BEA73333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545753" y="3596410"/>
            <a:ext cx="5973146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013B920-02BF-C084-0DA2-AD78D4EC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2A27A813-B2FD-42E1-9222-83B574E99074}" type="datetime1">
              <a:rPr lang="zh-CN" altLang="en-US" smtClean="0"/>
              <a:t>2024/9/3</a:t>
            </a:fld>
            <a:endParaRPr lang="en-US" altLang="zh-CN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55ECBA-A200-2FF0-58DC-E7F4BEBF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A3EEB180-ADE3-8DE5-A986-A12E32BF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739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59C5EA-43EE-E3AC-73B7-0B7BA7593F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3A4D22FE-A284-DFCC-08CB-448A183F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C1A433C-880E-91CF-F66B-63EEE0D4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51D3E75-612D-37A1-5E58-99F902E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1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E7EA55-AA4A-C8E6-5A11-5CC67454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E39AF04-BB7D-FAEC-23B0-A5CBE592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9B4F297-D098-885C-EED4-02B4F132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5491245-1DBE-B647-EC91-34AF933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7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167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F8CD4328-4FBF-DAD2-FF04-6D16F4C7039E}"/>
              </a:ext>
            </a:extLst>
          </p:cNvPr>
          <p:cNvGrpSpPr/>
          <p:nvPr userDrawn="1"/>
        </p:nvGrpSpPr>
        <p:grpSpPr>
          <a:xfrm flipH="1">
            <a:off x="0" y="-3175"/>
            <a:ext cx="9065342" cy="6861175"/>
            <a:chOff x="2976330" y="-3175"/>
            <a:chExt cx="9215670" cy="6861175"/>
          </a:xfrm>
        </p:grpSpPr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A8B074D1-241E-F838-4DAF-5A6D9F627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-3175"/>
              <a:ext cx="8632825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b="-6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A9B8C900-B746-0E00-8A9E-43B88E0F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-3175"/>
              <a:ext cx="8632824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11F564-7D10-F55D-9CFE-0D64CAE1C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330" y="5142654"/>
              <a:ext cx="4789488" cy="1715346"/>
            </a:xfrm>
            <a:custGeom>
              <a:avLst/>
              <a:gdLst>
                <a:gd name="T0" fmla="*/ 1271 w 1271"/>
                <a:gd name="T1" fmla="*/ 440 h 440"/>
                <a:gd name="T2" fmla="*/ 0 w 1271"/>
                <a:gd name="T3" fmla="*/ 440 h 440"/>
                <a:gd name="T4" fmla="*/ 180 w 1271"/>
                <a:gd name="T5" fmla="*/ 412 h 440"/>
                <a:gd name="T6" fmla="*/ 1271 w 1271"/>
                <a:gd name="T7" fmla="*/ 0 h 440"/>
                <a:gd name="T8" fmla="*/ 1271 w 1271"/>
                <a:gd name="T9" fmla="*/ 0 h 440"/>
                <a:gd name="T10" fmla="*/ 1271 w 1271"/>
                <a:gd name="T11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440">
                  <a:moveTo>
                    <a:pt x="1271" y="44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180" y="412"/>
                    <a:pt x="180" y="412"/>
                    <a:pt x="180" y="412"/>
                  </a:cubicBezTo>
                  <a:cubicBezTo>
                    <a:pt x="569" y="352"/>
                    <a:pt x="940" y="212"/>
                    <a:pt x="1271" y="0"/>
                  </a:cubicBezTo>
                  <a:cubicBezTo>
                    <a:pt x="1271" y="0"/>
                    <a:pt x="1271" y="0"/>
                    <a:pt x="1271" y="0"/>
                  </a:cubicBezTo>
                  <a:lnTo>
                    <a:pt x="1271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7EB008-4C09-88B3-D297-3AD16A84A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131" y="4230688"/>
              <a:ext cx="7513869" cy="2627312"/>
            </a:xfrm>
            <a:custGeom>
              <a:avLst/>
              <a:gdLst>
                <a:gd name="connsiteX0" fmla="*/ 5848366 w 7513869"/>
                <a:gd name="connsiteY0" fmla="*/ 184 h 2545778"/>
                <a:gd name="connsiteX1" fmla="*/ 7046678 w 7513869"/>
                <a:gd name="connsiteY1" fmla="*/ 161648 h 2545778"/>
                <a:gd name="connsiteX2" fmla="*/ 7432279 w 7513869"/>
                <a:gd name="connsiteY2" fmla="*/ 264313 h 2545778"/>
                <a:gd name="connsiteX3" fmla="*/ 7513869 w 7513869"/>
                <a:gd name="connsiteY3" fmla="*/ 286036 h 2545778"/>
                <a:gd name="connsiteX4" fmla="*/ 7513869 w 7513869"/>
                <a:gd name="connsiteY4" fmla="*/ 2545778 h 2545778"/>
                <a:gd name="connsiteX5" fmla="*/ 6975185 w 7513869"/>
                <a:gd name="connsiteY5" fmla="*/ 2545778 h 2545778"/>
                <a:gd name="connsiteX6" fmla="*/ 0 w 7513869"/>
                <a:gd name="connsiteY6" fmla="*/ 2545778 h 2545778"/>
                <a:gd name="connsiteX7" fmla="*/ 874241 w 7513869"/>
                <a:gd name="connsiteY7" fmla="*/ 2247290 h 2545778"/>
                <a:gd name="connsiteX8" fmla="*/ 2558660 w 7513869"/>
                <a:gd name="connsiteY8" fmla="*/ 1253587 h 2545778"/>
                <a:gd name="connsiteX9" fmla="*/ 5848366 w 7513869"/>
                <a:gd name="connsiteY9" fmla="*/ 184 h 2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3869" h="2545778">
                  <a:moveTo>
                    <a:pt x="5848366" y="184"/>
                  </a:moveTo>
                  <a:cubicBezTo>
                    <a:pt x="6248510" y="3667"/>
                    <a:pt x="6651009" y="56800"/>
                    <a:pt x="7046678" y="161648"/>
                  </a:cubicBezTo>
                  <a:cubicBezTo>
                    <a:pt x="7213424" y="206044"/>
                    <a:pt x="7338484" y="239340"/>
                    <a:pt x="7432279" y="264313"/>
                  </a:cubicBezTo>
                  <a:lnTo>
                    <a:pt x="7513869" y="286036"/>
                  </a:lnTo>
                  <a:lnTo>
                    <a:pt x="7513869" y="2545778"/>
                  </a:lnTo>
                  <a:lnTo>
                    <a:pt x="6975185" y="2545778"/>
                  </a:lnTo>
                  <a:cubicBezTo>
                    <a:pt x="0" y="2545778"/>
                    <a:pt x="0" y="2545778"/>
                    <a:pt x="0" y="2545778"/>
                  </a:cubicBezTo>
                  <a:cubicBezTo>
                    <a:pt x="874241" y="2247290"/>
                    <a:pt x="874241" y="2247290"/>
                    <a:pt x="874241" y="2247290"/>
                  </a:cubicBezTo>
                  <a:cubicBezTo>
                    <a:pt x="1496006" y="2035703"/>
                    <a:pt x="2068784" y="1695653"/>
                    <a:pt x="2558660" y="1253587"/>
                  </a:cubicBezTo>
                  <a:cubicBezTo>
                    <a:pt x="3468699" y="426132"/>
                    <a:pt x="4647934" y="-10266"/>
                    <a:pt x="5848366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9B322E0-C686-5754-0745-6DA1D60701D1}"/>
                </a:ext>
              </a:extLst>
            </p:cNvPr>
            <p:cNvSpPr/>
            <p:nvPr/>
          </p:nvSpPr>
          <p:spPr>
            <a:xfrm>
              <a:off x="8059252" y="3459366"/>
              <a:ext cx="4132748" cy="1105481"/>
            </a:xfrm>
            <a:custGeom>
              <a:avLst/>
              <a:gdLst>
                <a:gd name="connsiteX0" fmla="*/ 2629507 w 4132748"/>
                <a:gd name="connsiteY0" fmla="*/ 252 h 1105481"/>
                <a:gd name="connsiteX1" fmla="*/ 3667495 w 4132748"/>
                <a:gd name="connsiteY1" fmla="*/ 235180 h 1105481"/>
                <a:gd name="connsiteX2" fmla="*/ 3987368 w 4132748"/>
                <a:gd name="connsiteY2" fmla="*/ 395125 h 1105481"/>
                <a:gd name="connsiteX3" fmla="*/ 4132748 w 4132748"/>
                <a:gd name="connsiteY3" fmla="*/ 467818 h 1105481"/>
                <a:gd name="connsiteX4" fmla="*/ 4132747 w 4132748"/>
                <a:gd name="connsiteY4" fmla="*/ 1105481 h 1105481"/>
                <a:gd name="connsiteX5" fmla="*/ 4037896 w 4132748"/>
                <a:gd name="connsiteY5" fmla="*/ 1038105 h 1105481"/>
                <a:gd name="connsiteX6" fmla="*/ 3746336 w 4132748"/>
                <a:gd name="connsiteY6" fmla="*/ 830995 h 1105481"/>
                <a:gd name="connsiteX7" fmla="*/ 2112289 w 4132748"/>
                <a:gd name="connsiteY7" fmla="*/ 442090 h 1105481"/>
                <a:gd name="connsiteX8" fmla="*/ 773687 w 4132748"/>
                <a:gd name="connsiteY8" fmla="*/ 640244 h 1105481"/>
                <a:gd name="connsiteX9" fmla="*/ 77341 w 4132748"/>
                <a:gd name="connsiteY9" fmla="*/ 576408 h 1105481"/>
                <a:gd name="connsiteX10" fmla="*/ 0 w 4132748"/>
                <a:gd name="connsiteY10" fmla="*/ 545640 h 1105481"/>
                <a:gd name="connsiteX11" fmla="*/ 2860 w 4132748"/>
                <a:gd name="connsiteY11" fmla="*/ 546295 h 1105481"/>
                <a:gd name="connsiteX12" fmla="*/ 700757 w 4132748"/>
                <a:gd name="connsiteY12" fmla="*/ 502582 h 1105481"/>
                <a:gd name="connsiteX13" fmla="*/ 1993135 w 4132748"/>
                <a:gd name="connsiteY13" fmla="*/ 101479 h 1105481"/>
                <a:gd name="connsiteX14" fmla="*/ 2629507 w 4132748"/>
                <a:gd name="connsiteY14" fmla="*/ 252 h 11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32748" h="1105481">
                  <a:moveTo>
                    <a:pt x="2629507" y="252"/>
                  </a:moveTo>
                  <a:cubicBezTo>
                    <a:pt x="2986589" y="-5064"/>
                    <a:pt x="3343207" y="74022"/>
                    <a:pt x="3667495" y="235180"/>
                  </a:cubicBezTo>
                  <a:cubicBezTo>
                    <a:pt x="3667495" y="235180"/>
                    <a:pt x="3667495" y="235180"/>
                    <a:pt x="3987368" y="395125"/>
                  </a:cubicBezTo>
                  <a:lnTo>
                    <a:pt x="4132748" y="467818"/>
                  </a:lnTo>
                  <a:lnTo>
                    <a:pt x="4132747" y="1105481"/>
                  </a:lnTo>
                  <a:lnTo>
                    <a:pt x="4037896" y="1038105"/>
                  </a:lnTo>
                  <a:cubicBezTo>
                    <a:pt x="3746336" y="830995"/>
                    <a:pt x="3746336" y="830995"/>
                    <a:pt x="3746336" y="830995"/>
                  </a:cubicBezTo>
                  <a:cubicBezTo>
                    <a:pt x="3273160" y="496619"/>
                    <a:pt x="2685976" y="357167"/>
                    <a:pt x="2112289" y="442090"/>
                  </a:cubicBezTo>
                  <a:cubicBezTo>
                    <a:pt x="773687" y="640244"/>
                    <a:pt x="773687" y="640244"/>
                    <a:pt x="773687" y="640244"/>
                  </a:cubicBezTo>
                  <a:cubicBezTo>
                    <a:pt x="531549" y="676154"/>
                    <a:pt x="294148" y="651138"/>
                    <a:pt x="77341" y="576408"/>
                  </a:cubicBezTo>
                  <a:lnTo>
                    <a:pt x="0" y="545640"/>
                  </a:lnTo>
                  <a:lnTo>
                    <a:pt x="2860" y="546295"/>
                  </a:lnTo>
                  <a:cubicBezTo>
                    <a:pt x="228563" y="586891"/>
                    <a:pt x="466992" y="575202"/>
                    <a:pt x="700757" y="502582"/>
                  </a:cubicBezTo>
                  <a:cubicBezTo>
                    <a:pt x="700757" y="502582"/>
                    <a:pt x="700757" y="502582"/>
                    <a:pt x="1993135" y="101479"/>
                  </a:cubicBezTo>
                  <a:cubicBezTo>
                    <a:pt x="2200839" y="37016"/>
                    <a:pt x="2415257" y="3441"/>
                    <a:pt x="2629507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Title 4">
            <a:extLst>
              <a:ext uri="{FF2B5EF4-FFF2-40B4-BE49-F238E27FC236}">
                <a16:creationId xmlns:a16="http://schemas.microsoft.com/office/drawing/2014/main" id="{8849A3BE-82B3-06C0-5DE1-A5EE284AF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5753" y="2356527"/>
            <a:ext cx="5973146" cy="1228029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3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1288C81A-5957-F3A1-3394-025A43274593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545753" y="3596410"/>
            <a:ext cx="5973146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EA9293-79BB-7AC1-7E29-D83B4EA6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2A27A813-B2FD-42E1-9222-83B574E99074}" type="datetime1">
              <a:rPr lang="zh-CN" altLang="en-US" smtClean="0"/>
              <a:t>2024/9/3</a:t>
            </a:fld>
            <a:endParaRPr lang="en-US" altLang="zh-CN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DB4F6F52-C6D8-C16B-3A47-CB63FFA5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0E97F4DB-50B8-4286-D6D4-C8A90F30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0220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C8A385-C330-0215-1C29-62FB3AFD84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2B19921F-E478-B9E0-F94A-523F0FDF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8261426-61FE-3D5B-724E-737A313F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F7A89-25B1-8000-D94A-F4E26C24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9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73FE1-BEE6-F9FD-817A-D575351C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31AD9-749B-B29D-77C2-3B878B865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C193-98FC-4646-3F13-BAD873F4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3F2E7-6C34-BED3-F3E5-9921ED05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EFE455-B4DE-9E31-A2C4-D56BF346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853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AE0BBC-64FD-B89B-8F7C-BA36AAA756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2465310-038D-B143-F11B-5D96FA57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AD008E8-735A-CDA8-8B0C-FDC8DD61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433213-E052-CC86-CB3D-D6263A26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74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5AE1E-1CA5-9043-DFB6-7A07F7AFC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906AF98C-7607-876B-A8AB-7D9DD7D8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E76E60B-F10C-640D-48AE-172F5FF3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83B64B2-1D64-12D0-919C-1E5599C6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33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A249C-6338-E4C4-69EC-9DB5B7D79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60F5B126-9F35-3E62-9728-6CD07B0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9643B38-FCD2-4D0A-90BC-740ACC77290F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FA8575B-B28C-52F4-D49F-5E2B8803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3AFD3CF-A84B-D5B8-2FE8-987560FD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98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"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261BA86-60AC-59BC-F226-A09BFCD669F7}"/>
              </a:ext>
            </a:extLst>
          </p:cNvPr>
          <p:cNvGrpSpPr/>
          <p:nvPr/>
        </p:nvGrpSpPr>
        <p:grpSpPr>
          <a:xfrm>
            <a:off x="3126658" y="-3175"/>
            <a:ext cx="9065342" cy="6861175"/>
            <a:chOff x="2976330" y="-3175"/>
            <a:chExt cx="9215670" cy="686117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45A51B-4488-EDDD-3B03-521E1D6A0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-3175"/>
              <a:ext cx="8632825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b="-61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41857F-62AD-3400-0672-2A629534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-3175"/>
              <a:ext cx="8632824" cy="4233863"/>
            </a:xfrm>
            <a:custGeom>
              <a:avLst/>
              <a:gdLst>
                <a:gd name="T0" fmla="*/ 2712 w 2712"/>
                <a:gd name="T1" fmla="*/ 1248 h 1330"/>
                <a:gd name="T2" fmla="*/ 2562 w 2712"/>
                <a:gd name="T3" fmla="*/ 1173 h 1330"/>
                <a:gd name="T4" fmla="*/ 2036 w 2712"/>
                <a:gd name="T5" fmla="*/ 1131 h 1330"/>
                <a:gd name="T6" fmla="*/ 1630 w 2712"/>
                <a:gd name="T7" fmla="*/ 1257 h 1330"/>
                <a:gd name="T8" fmla="*/ 1059 w 2712"/>
                <a:gd name="T9" fmla="*/ 977 h 1330"/>
                <a:gd name="T10" fmla="*/ 981 w 2712"/>
                <a:gd name="T11" fmla="*/ 768 h 1330"/>
                <a:gd name="T12" fmla="*/ 545 w 2712"/>
                <a:gd name="T13" fmla="*/ 279 h 1330"/>
                <a:gd name="T14" fmla="*/ 0 w 2712"/>
                <a:gd name="T15" fmla="*/ 0 h 1330"/>
                <a:gd name="T16" fmla="*/ 2712 w 2712"/>
                <a:gd name="T17" fmla="*/ 0 h 1330"/>
                <a:gd name="T18" fmla="*/ 2712 w 2712"/>
                <a:gd name="T19" fmla="*/ 124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2" h="1330">
                  <a:moveTo>
                    <a:pt x="2712" y="1248"/>
                  </a:moveTo>
                  <a:cubicBezTo>
                    <a:pt x="2562" y="1173"/>
                    <a:pt x="2562" y="1173"/>
                    <a:pt x="2562" y="1173"/>
                  </a:cubicBezTo>
                  <a:cubicBezTo>
                    <a:pt x="2399" y="1092"/>
                    <a:pt x="2210" y="1077"/>
                    <a:pt x="2036" y="1131"/>
                  </a:cubicBezTo>
                  <a:cubicBezTo>
                    <a:pt x="1630" y="1257"/>
                    <a:pt x="1630" y="1257"/>
                    <a:pt x="1630" y="1257"/>
                  </a:cubicBezTo>
                  <a:cubicBezTo>
                    <a:pt x="1395" y="1330"/>
                    <a:pt x="1145" y="1207"/>
                    <a:pt x="1059" y="977"/>
                  </a:cubicBezTo>
                  <a:cubicBezTo>
                    <a:pt x="981" y="768"/>
                    <a:pt x="981" y="768"/>
                    <a:pt x="981" y="768"/>
                  </a:cubicBezTo>
                  <a:cubicBezTo>
                    <a:pt x="902" y="557"/>
                    <a:pt x="746" y="382"/>
                    <a:pt x="545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12" y="0"/>
                    <a:pt x="2712" y="0"/>
                    <a:pt x="2712" y="0"/>
                  </a:cubicBezTo>
                  <a:lnTo>
                    <a:pt x="2712" y="1248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4DA823-3862-036A-16A5-DF6387F9E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330" y="5142654"/>
              <a:ext cx="4789488" cy="1715346"/>
            </a:xfrm>
            <a:custGeom>
              <a:avLst/>
              <a:gdLst>
                <a:gd name="T0" fmla="*/ 1271 w 1271"/>
                <a:gd name="T1" fmla="*/ 440 h 440"/>
                <a:gd name="T2" fmla="*/ 0 w 1271"/>
                <a:gd name="T3" fmla="*/ 440 h 440"/>
                <a:gd name="T4" fmla="*/ 180 w 1271"/>
                <a:gd name="T5" fmla="*/ 412 h 440"/>
                <a:gd name="T6" fmla="*/ 1271 w 1271"/>
                <a:gd name="T7" fmla="*/ 0 h 440"/>
                <a:gd name="T8" fmla="*/ 1271 w 1271"/>
                <a:gd name="T9" fmla="*/ 0 h 440"/>
                <a:gd name="T10" fmla="*/ 1271 w 1271"/>
                <a:gd name="T11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440">
                  <a:moveTo>
                    <a:pt x="1271" y="440"/>
                  </a:moveTo>
                  <a:cubicBezTo>
                    <a:pt x="0" y="440"/>
                    <a:pt x="0" y="440"/>
                    <a:pt x="0" y="440"/>
                  </a:cubicBezTo>
                  <a:cubicBezTo>
                    <a:pt x="180" y="412"/>
                    <a:pt x="180" y="412"/>
                    <a:pt x="180" y="412"/>
                  </a:cubicBezTo>
                  <a:cubicBezTo>
                    <a:pt x="569" y="352"/>
                    <a:pt x="940" y="212"/>
                    <a:pt x="1271" y="0"/>
                  </a:cubicBezTo>
                  <a:cubicBezTo>
                    <a:pt x="1271" y="0"/>
                    <a:pt x="1271" y="0"/>
                    <a:pt x="1271" y="0"/>
                  </a:cubicBezTo>
                  <a:lnTo>
                    <a:pt x="1271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BDB923-C637-05C8-D288-930ECC8F3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131" y="4230688"/>
              <a:ext cx="7513869" cy="2627312"/>
            </a:xfrm>
            <a:custGeom>
              <a:avLst/>
              <a:gdLst>
                <a:gd name="connsiteX0" fmla="*/ 5848366 w 7513869"/>
                <a:gd name="connsiteY0" fmla="*/ 184 h 2545778"/>
                <a:gd name="connsiteX1" fmla="*/ 7046678 w 7513869"/>
                <a:gd name="connsiteY1" fmla="*/ 161648 h 2545778"/>
                <a:gd name="connsiteX2" fmla="*/ 7432279 w 7513869"/>
                <a:gd name="connsiteY2" fmla="*/ 264313 h 2545778"/>
                <a:gd name="connsiteX3" fmla="*/ 7513869 w 7513869"/>
                <a:gd name="connsiteY3" fmla="*/ 286036 h 2545778"/>
                <a:gd name="connsiteX4" fmla="*/ 7513869 w 7513869"/>
                <a:gd name="connsiteY4" fmla="*/ 2545778 h 2545778"/>
                <a:gd name="connsiteX5" fmla="*/ 6975185 w 7513869"/>
                <a:gd name="connsiteY5" fmla="*/ 2545778 h 2545778"/>
                <a:gd name="connsiteX6" fmla="*/ 0 w 7513869"/>
                <a:gd name="connsiteY6" fmla="*/ 2545778 h 2545778"/>
                <a:gd name="connsiteX7" fmla="*/ 874241 w 7513869"/>
                <a:gd name="connsiteY7" fmla="*/ 2247290 h 2545778"/>
                <a:gd name="connsiteX8" fmla="*/ 2558660 w 7513869"/>
                <a:gd name="connsiteY8" fmla="*/ 1253587 h 2545778"/>
                <a:gd name="connsiteX9" fmla="*/ 5848366 w 7513869"/>
                <a:gd name="connsiteY9" fmla="*/ 184 h 254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3869" h="2545778">
                  <a:moveTo>
                    <a:pt x="5848366" y="184"/>
                  </a:moveTo>
                  <a:cubicBezTo>
                    <a:pt x="6248510" y="3667"/>
                    <a:pt x="6651009" y="56800"/>
                    <a:pt x="7046678" y="161648"/>
                  </a:cubicBezTo>
                  <a:cubicBezTo>
                    <a:pt x="7213424" y="206044"/>
                    <a:pt x="7338484" y="239340"/>
                    <a:pt x="7432279" y="264313"/>
                  </a:cubicBezTo>
                  <a:lnTo>
                    <a:pt x="7513869" y="286036"/>
                  </a:lnTo>
                  <a:lnTo>
                    <a:pt x="7513869" y="2545778"/>
                  </a:lnTo>
                  <a:lnTo>
                    <a:pt x="6975185" y="2545778"/>
                  </a:lnTo>
                  <a:cubicBezTo>
                    <a:pt x="0" y="2545778"/>
                    <a:pt x="0" y="2545778"/>
                    <a:pt x="0" y="2545778"/>
                  </a:cubicBezTo>
                  <a:cubicBezTo>
                    <a:pt x="874241" y="2247290"/>
                    <a:pt x="874241" y="2247290"/>
                    <a:pt x="874241" y="2247290"/>
                  </a:cubicBezTo>
                  <a:cubicBezTo>
                    <a:pt x="1496006" y="2035703"/>
                    <a:pt x="2068784" y="1695653"/>
                    <a:pt x="2558660" y="1253587"/>
                  </a:cubicBezTo>
                  <a:cubicBezTo>
                    <a:pt x="3468699" y="426132"/>
                    <a:pt x="4647934" y="-10266"/>
                    <a:pt x="5848366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D3CDC7-1C27-6295-5F6C-24A0D8093646}"/>
                </a:ext>
              </a:extLst>
            </p:cNvPr>
            <p:cNvSpPr/>
            <p:nvPr/>
          </p:nvSpPr>
          <p:spPr>
            <a:xfrm>
              <a:off x="8059252" y="3459366"/>
              <a:ext cx="4132748" cy="1105481"/>
            </a:xfrm>
            <a:custGeom>
              <a:avLst/>
              <a:gdLst>
                <a:gd name="connsiteX0" fmla="*/ 2629507 w 4132748"/>
                <a:gd name="connsiteY0" fmla="*/ 252 h 1105481"/>
                <a:gd name="connsiteX1" fmla="*/ 3667495 w 4132748"/>
                <a:gd name="connsiteY1" fmla="*/ 235180 h 1105481"/>
                <a:gd name="connsiteX2" fmla="*/ 3987368 w 4132748"/>
                <a:gd name="connsiteY2" fmla="*/ 395125 h 1105481"/>
                <a:gd name="connsiteX3" fmla="*/ 4132748 w 4132748"/>
                <a:gd name="connsiteY3" fmla="*/ 467818 h 1105481"/>
                <a:gd name="connsiteX4" fmla="*/ 4132747 w 4132748"/>
                <a:gd name="connsiteY4" fmla="*/ 1105481 h 1105481"/>
                <a:gd name="connsiteX5" fmla="*/ 4037896 w 4132748"/>
                <a:gd name="connsiteY5" fmla="*/ 1038105 h 1105481"/>
                <a:gd name="connsiteX6" fmla="*/ 3746336 w 4132748"/>
                <a:gd name="connsiteY6" fmla="*/ 830995 h 1105481"/>
                <a:gd name="connsiteX7" fmla="*/ 2112289 w 4132748"/>
                <a:gd name="connsiteY7" fmla="*/ 442090 h 1105481"/>
                <a:gd name="connsiteX8" fmla="*/ 773687 w 4132748"/>
                <a:gd name="connsiteY8" fmla="*/ 640244 h 1105481"/>
                <a:gd name="connsiteX9" fmla="*/ 77341 w 4132748"/>
                <a:gd name="connsiteY9" fmla="*/ 576408 h 1105481"/>
                <a:gd name="connsiteX10" fmla="*/ 0 w 4132748"/>
                <a:gd name="connsiteY10" fmla="*/ 545640 h 1105481"/>
                <a:gd name="connsiteX11" fmla="*/ 2860 w 4132748"/>
                <a:gd name="connsiteY11" fmla="*/ 546295 h 1105481"/>
                <a:gd name="connsiteX12" fmla="*/ 700757 w 4132748"/>
                <a:gd name="connsiteY12" fmla="*/ 502582 h 1105481"/>
                <a:gd name="connsiteX13" fmla="*/ 1993135 w 4132748"/>
                <a:gd name="connsiteY13" fmla="*/ 101479 h 1105481"/>
                <a:gd name="connsiteX14" fmla="*/ 2629507 w 4132748"/>
                <a:gd name="connsiteY14" fmla="*/ 252 h 11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32748" h="1105481">
                  <a:moveTo>
                    <a:pt x="2629507" y="252"/>
                  </a:moveTo>
                  <a:cubicBezTo>
                    <a:pt x="2986589" y="-5064"/>
                    <a:pt x="3343207" y="74022"/>
                    <a:pt x="3667495" y="235180"/>
                  </a:cubicBezTo>
                  <a:cubicBezTo>
                    <a:pt x="3667495" y="235180"/>
                    <a:pt x="3667495" y="235180"/>
                    <a:pt x="3987368" y="395125"/>
                  </a:cubicBezTo>
                  <a:lnTo>
                    <a:pt x="4132748" y="467818"/>
                  </a:lnTo>
                  <a:lnTo>
                    <a:pt x="4132747" y="1105481"/>
                  </a:lnTo>
                  <a:lnTo>
                    <a:pt x="4037896" y="1038105"/>
                  </a:lnTo>
                  <a:cubicBezTo>
                    <a:pt x="3746336" y="830995"/>
                    <a:pt x="3746336" y="830995"/>
                    <a:pt x="3746336" y="830995"/>
                  </a:cubicBezTo>
                  <a:cubicBezTo>
                    <a:pt x="3273160" y="496619"/>
                    <a:pt x="2685976" y="357167"/>
                    <a:pt x="2112289" y="442090"/>
                  </a:cubicBezTo>
                  <a:cubicBezTo>
                    <a:pt x="773687" y="640244"/>
                    <a:pt x="773687" y="640244"/>
                    <a:pt x="773687" y="640244"/>
                  </a:cubicBezTo>
                  <a:cubicBezTo>
                    <a:pt x="531549" y="676154"/>
                    <a:pt x="294148" y="651138"/>
                    <a:pt x="77341" y="576408"/>
                  </a:cubicBezTo>
                  <a:lnTo>
                    <a:pt x="0" y="545640"/>
                  </a:lnTo>
                  <a:lnTo>
                    <a:pt x="2860" y="546295"/>
                  </a:lnTo>
                  <a:cubicBezTo>
                    <a:pt x="228563" y="586891"/>
                    <a:pt x="466992" y="575202"/>
                    <a:pt x="700757" y="502582"/>
                  </a:cubicBezTo>
                  <a:cubicBezTo>
                    <a:pt x="700757" y="502582"/>
                    <a:pt x="700757" y="502582"/>
                    <a:pt x="1993135" y="101479"/>
                  </a:cubicBezTo>
                  <a:cubicBezTo>
                    <a:pt x="2200839" y="37016"/>
                    <a:pt x="2415257" y="3441"/>
                    <a:pt x="2629507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090057"/>
            <a:ext cx="5696856" cy="30525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7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35907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40533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雪山山顶">
            <a:extLst>
              <a:ext uri="{FF2B5EF4-FFF2-40B4-BE49-F238E27FC236}">
                <a16:creationId xmlns:a16="http://schemas.microsoft.com/office/drawing/2014/main" id="{B1DC95CD-A145-4087-777B-EB8048425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9" b="31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A927A931-98C2-85D4-F26C-84448687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E2982A54-1ED4-49C6-8154-FC2019FF8FB3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6F01D37F-0330-CFB5-B4C7-73144C6D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70DDA314-A3B4-95E8-E441-166CF36B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8">
            <a:extLst>
              <a:ext uri="{FF2B5EF4-FFF2-40B4-BE49-F238E27FC236}">
                <a16:creationId xmlns:a16="http://schemas.microsoft.com/office/drawing/2014/main" id="{8ACC89D6-6B00-F9B1-2156-F4F440E1A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7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D023E-62B1-8035-B9AB-56A73876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740FC-812F-8946-6D33-A057738E9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9B409-3690-9D88-6EA0-E74B95AD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26D7A-C751-2E83-344A-39F2B00F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5C24B-56F4-55F1-C56D-0FED148B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3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E3B7E-98C1-E8C2-1A95-5F5F5921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21FCB-FE68-F9C4-15E8-BC021332C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4911E-AEF3-0A02-91FA-6DD6F19E2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E42DDD-F396-6A8F-3C54-C094C2E9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FC8D66-E7EB-33C5-A699-D27F4B18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A4546A-D313-BB28-E53C-00E65460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B218D-05A8-057A-D533-BA05F02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44168-0B4C-042C-2978-EBF9D909C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8330B-645E-F189-71BF-A4D6621A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5F9F83-821B-0A1A-A158-E627CAF96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927E2B-B22A-7CA5-CCA1-02388E26A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94CFAD-8C76-4480-629C-ADE4C03C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21F9EA-0693-7F7F-EE28-634E9AD1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B49395-0DAF-000A-A883-17F6B55E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F3457-7197-17BB-C7CB-DA0CFB5A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DEAAF6-A5C0-1E95-74D8-1AF3BDC2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E6E97-0B02-E36D-3CDB-4C088C46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68CBA8-BB3D-E658-92DC-7703E1F3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8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B5342C-6DC4-2C04-B41F-0403C0CB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256529-70F8-06CE-880E-52B24EA1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3077C1-EAE5-1721-B3E9-E2C6E9A1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E844B-48EA-7503-DB7E-BC183BEF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4044C9-6ABA-B559-C3D3-A3EBE296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8143A6-DBA1-3ED9-49D8-EFFB0756F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DC43F3-C628-2B0F-A8BD-60A5F2FA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591E4E-4BE6-A47A-0E25-FC20A25E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58282A-0B29-D485-2903-7741B083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94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6284A-7EE2-BADA-0147-7D4E8343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D020B5-6A60-8F60-C460-8C4AC9EF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2439B1-8EB8-1B5F-6316-7BA6AC39F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8E5F8-889D-308E-559D-FD1FF019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DF7A8D-71B6-6479-D19C-DD8673AC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F0447D-68F2-80A7-DBDD-569F01DD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9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08CE52-808A-A168-5FD4-7FBC3ADC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656F94-05D6-2A77-6B43-9FDE2299B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6C558-F846-CDF2-B8A5-EA7D3D806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3096E-CFC6-48AC-BF03-93DFD7A424BE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72495-7894-B438-9D61-7C2901E6B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20D26A-1BC4-89A8-21A4-DCC971009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25327-5D4F-4E70-BD46-EBF3DDFE4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67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  <p:sldLayoutId id="214748367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 wrap="square">
            <a:normAutofit/>
          </a:bodyPr>
          <a:lstStyle/>
          <a:p>
            <a:r>
              <a:rPr lang="zh-CN" altLang="en-US" sz="6400" b="1" dirty="0">
                <a:solidFill>
                  <a:schemeClr val="accent2">
                    <a:lumMod val="7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数据库课程设计</a:t>
            </a:r>
            <a:b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zh-CN" altLang="en-US" sz="5000" b="0" dirty="0">
                <a:latin typeface="等线 Light" panose="02010600030101010101" pitchFamily="2" charset="-122"/>
                <a:ea typeface="等线 Light" panose="02010600030101010101" pitchFamily="2" charset="-122"/>
              </a:rPr>
              <a:t>飞机票售票系统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天一旅行网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飞机票售票平台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彭彦钧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wrap="none">
            <a:normAutofit/>
          </a:bodyPr>
          <a:lstStyle/>
          <a:p>
            <a:pPr lvl="0"/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2022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班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84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04.</a:t>
            </a:r>
            <a:r>
              <a:rPr kumimoji="1" lang="zh-CN" altLang="en-US" sz="3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功能实现</a:t>
            </a:r>
            <a:br>
              <a:rPr kumimoji="1" lang="en-US" altLang="zh-CN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Function Implementation</a:t>
            </a:r>
            <a:endParaRPr lang="en-US" altLang="zh-CN" sz="1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06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F12F4-7DC4-01FD-61DC-0F7CEFAF5F69}"/>
              </a:ext>
            </a:extLst>
          </p:cNvPr>
          <p:cNvGrpSpPr/>
          <p:nvPr/>
        </p:nvGrpSpPr>
        <p:grpSpPr>
          <a:xfrm>
            <a:off x="660400" y="99237"/>
            <a:ext cx="11248067" cy="6606363"/>
            <a:chOff x="660400" y="99237"/>
            <a:chExt cx="11248067" cy="660636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CCF7D77-ABE4-94A7-64C7-004DF8F234D2}"/>
                </a:ext>
              </a:extLst>
            </p:cNvPr>
            <p:cNvGrpSpPr/>
            <p:nvPr/>
          </p:nvGrpSpPr>
          <p:grpSpPr>
            <a:xfrm>
              <a:off x="660400" y="1753133"/>
              <a:ext cx="2914184" cy="4952467"/>
              <a:chOff x="1266825" y="1211860"/>
              <a:chExt cx="2914184" cy="495246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F2BF1B6-753C-3D38-B6A8-C192EEFBDBE6}"/>
                  </a:ext>
                </a:extLst>
              </p:cNvPr>
              <p:cNvSpPr/>
              <p:nvPr/>
            </p:nvSpPr>
            <p:spPr>
              <a:xfrm>
                <a:off x="1266825" y="1211860"/>
                <a:ext cx="2914184" cy="4952467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1BF9841-0777-DE33-70EC-4657B490A2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44856" y="1281619"/>
                <a:ext cx="2702405" cy="927268"/>
                <a:chOff x="6240417" y="3107053"/>
                <a:chExt cx="2702405" cy="92726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589A2D7-68AC-6ED9-D446-D2B2F8A5F68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856037" y="3144886"/>
                  <a:ext cx="2086785" cy="889435"/>
                  <a:chOff x="7038620" y="1372865"/>
                  <a:chExt cx="2477905" cy="875082"/>
                </a:xfrm>
                <a:noFill/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2F4AE01A-CC01-63FC-7DC5-3E85C025E3FA}"/>
                      </a:ext>
                    </a:extLst>
                  </p:cNvPr>
                  <p:cNvSpPr/>
                  <p:nvPr/>
                </p:nvSpPr>
                <p:spPr>
                  <a:xfrm>
                    <a:off x="7041483" y="1372865"/>
                    <a:ext cx="2281476" cy="4568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getTravelOptions</a:t>
                    </a: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方法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8542A09-B606-ED2C-2E39-6CA99E8EE079}"/>
                      </a:ext>
                    </a:extLst>
                  </p:cNvPr>
                  <p:cNvSpPr/>
                  <p:nvPr/>
                </p:nvSpPr>
                <p:spPr>
                  <a:xfrm>
                    <a:off x="7038620" y="1611379"/>
                    <a:ext cx="2477905" cy="6365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接收前端信息，构建必需的数据结构。例如：</a:t>
                    </a: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CDF30B3-A696-B79D-E91F-614E290A9689}"/>
                    </a:ext>
                  </a:extLst>
                </p:cNvPr>
                <p:cNvSpPr txBox="1"/>
                <p:nvPr/>
              </p:nvSpPr>
              <p:spPr>
                <a:xfrm>
                  <a:off x="6240417" y="3107053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0BE9EB-A3DC-AA27-96B4-9E9ABABFF351}"/>
                </a:ext>
              </a:extLst>
            </p:cNvPr>
            <p:cNvSpPr/>
            <p:nvPr/>
          </p:nvSpPr>
          <p:spPr>
            <a:xfrm>
              <a:off x="698959" y="1131089"/>
              <a:ext cx="57751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如何实现核心功能？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85842E-6606-38A9-2794-FDA4006DC7E5}"/>
                </a:ext>
              </a:extLst>
            </p:cNvPr>
            <p:cNvGrpSpPr/>
            <p:nvPr/>
          </p:nvGrpSpPr>
          <p:grpSpPr>
            <a:xfrm>
              <a:off x="3739272" y="1591965"/>
              <a:ext cx="2914184" cy="5113633"/>
              <a:chOff x="1388184" y="1050692"/>
              <a:chExt cx="2914184" cy="511363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10BA9A6-888C-C52F-93AA-70A7F1F5B937}"/>
                  </a:ext>
                </a:extLst>
              </p:cNvPr>
              <p:cNvSpPr/>
              <p:nvPr/>
            </p:nvSpPr>
            <p:spPr>
              <a:xfrm>
                <a:off x="1388184" y="1200348"/>
                <a:ext cx="2914184" cy="4963977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9CB6E61-426B-639E-3C03-3F76F065069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74840" y="1050692"/>
                <a:ext cx="2761146" cy="1573710"/>
                <a:chOff x="6370401" y="2876126"/>
                <a:chExt cx="2761146" cy="157371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CC35A33-ACC5-C1D1-0640-7BF8DCECAB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910401" y="2876126"/>
                  <a:ext cx="2221146" cy="1573710"/>
                  <a:chOff x="7103173" y="1108440"/>
                  <a:chExt cx="2637449" cy="1548314"/>
                </a:xfrm>
                <a:noFill/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3080D69-782E-5758-511B-65E6F2B0551B}"/>
                      </a:ext>
                    </a:extLst>
                  </p:cNvPr>
                  <p:cNvSpPr/>
                  <p:nvPr/>
                </p:nvSpPr>
                <p:spPr>
                  <a:xfrm>
                    <a:off x="7103174" y="1108440"/>
                    <a:ext cx="2137370" cy="8082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constructDistancePaths</a:t>
                    </a:r>
                    <a:endParaRPr kumimoji="1" lang="en-US" altLang="zh-CN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等方法</a:t>
                    </a:r>
                    <a:endParaRPr kumimoji="1" lang="en-US" altLang="zh-CN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2E0F026-743F-9A63-A1A1-AD98F33FCE64}"/>
                      </a:ext>
                    </a:extLst>
                  </p:cNvPr>
                  <p:cNvSpPr/>
                  <p:nvPr/>
                </p:nvSpPr>
                <p:spPr>
                  <a:xfrm>
                    <a:off x="7103173" y="1691385"/>
                    <a:ext cx="2637449" cy="9653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05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在人为定义了单程航班信息类</a:t>
                    </a:r>
                    <a:r>
                      <a:rPr kumimoji="1" lang="en-US" altLang="zh-CN" sz="1050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RouteSegment</a:t>
                    </a:r>
                    <a:r>
                      <a:rPr kumimoji="1" lang="zh-CN" altLang="en-US" sz="105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、路径信息类</a:t>
                    </a:r>
                    <a:r>
                      <a:rPr kumimoji="1" lang="en-US" altLang="zh-CN" sz="1050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RouteResponse</a:t>
                    </a:r>
                    <a:r>
                      <a:rPr kumimoji="1" lang="zh-CN" altLang="en-US" sz="105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后，准备处理图算法计算的结果。例如：</a:t>
                    </a:r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22A774-819E-781B-E403-0B66F4F57235}"/>
                    </a:ext>
                  </a:extLst>
                </p:cNvPr>
                <p:cNvSpPr txBox="1"/>
                <p:nvPr/>
              </p:nvSpPr>
              <p:spPr>
                <a:xfrm>
                  <a:off x="6370401" y="310755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FE83BC-0D01-BACC-64B3-6D771F2F4ABD}"/>
                </a:ext>
              </a:extLst>
            </p:cNvPr>
            <p:cNvGrpSpPr/>
            <p:nvPr/>
          </p:nvGrpSpPr>
          <p:grpSpPr>
            <a:xfrm>
              <a:off x="6833777" y="99237"/>
              <a:ext cx="5074690" cy="6606360"/>
              <a:chOff x="1410089" y="-442036"/>
              <a:chExt cx="2814069" cy="660636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0E045E-AB17-BB61-F8B5-B49EB7BABAF7}"/>
                  </a:ext>
                </a:extLst>
              </p:cNvPr>
              <p:cNvSpPr/>
              <p:nvPr/>
            </p:nvSpPr>
            <p:spPr>
              <a:xfrm>
                <a:off x="1410089" y="-442036"/>
                <a:ext cx="2814068" cy="6606360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98A9429-BAA9-AE1F-B7AB-54E84DC4B60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79333" y="-406564"/>
                <a:ext cx="2744825" cy="1620711"/>
                <a:chOff x="6374894" y="1418870"/>
                <a:chExt cx="2744826" cy="1620711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5ACBAD6-6B6B-2BE7-2AC0-7831588C8E1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87132" y="1418870"/>
                  <a:ext cx="2432588" cy="1620711"/>
                  <a:chOff x="6838056" y="-325299"/>
                  <a:chExt cx="2888521" cy="1594557"/>
                </a:xfrm>
                <a:noFill/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5D09B8C-5B18-F546-474E-14C2CC2A0096}"/>
                      </a:ext>
                    </a:extLst>
                  </p:cNvPr>
                  <p:cNvSpPr/>
                  <p:nvPr/>
                </p:nvSpPr>
                <p:spPr>
                  <a:xfrm>
                    <a:off x="6838056" y="-325299"/>
                    <a:ext cx="2813843" cy="4568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findDirectFlights</a:t>
                    </a: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、</a:t>
                    </a: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findShortestRoutes</a:t>
                    </a: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等方法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3087A0-32E1-2A0C-6DA3-7948E9E06BAA}"/>
                      </a:ext>
                    </a:extLst>
                  </p:cNvPr>
                  <p:cNvSpPr/>
                  <p:nvPr/>
                </p:nvSpPr>
                <p:spPr>
                  <a:xfrm>
                    <a:off x="6838056" y="-77652"/>
                    <a:ext cx="2888521" cy="13469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对于仅限直飞类型的查询，直接从图中取出所有从 </a:t>
                    </a:r>
                    <a:r>
                      <a:rPr lang="en-US" altLang="zh-CN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start </a:t>
                    </a:r>
                    <a:r>
                      <a:rPr lang="zh-CN" altLang="en-US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机场出发的航班，对于每个航班，检查其目的地机场是否为 </a:t>
                    </a:r>
                    <a:r>
                      <a:rPr lang="en-US" altLang="zh-CN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end </a:t>
                    </a:r>
                    <a:r>
                      <a:rPr lang="zh-CN" altLang="en-US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机场，起飞日期等信息是否匹配；对于可能包含航程最短</a:t>
                    </a:r>
                    <a:r>
                      <a:rPr lang="en-US" altLang="zh-CN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</a:t>
                    </a:r>
                    <a:r>
                      <a:rPr lang="zh-CN" altLang="en-US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价格最低、中转机场限制、航空公司限制等条件的查询，优先处理航空公司限制，再利用分段法处理中转机场限制，然后利用图算法处理航程</a:t>
                    </a:r>
                    <a:r>
                      <a:rPr lang="en-US" altLang="zh-CN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</a:t>
                    </a:r>
                    <a:r>
                      <a:rPr lang="zh-CN" altLang="en-US" sz="1050" b="0" i="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价格限制，最后再将结果加工合并，返回所有可行路线。例如：</a:t>
                    </a:r>
                    <a:endParaRPr kumimoji="1" lang="en-US" altLang="zh-CN" sz="1050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FCE4582-7986-2449-BD37-719A338E756F}"/>
                    </a:ext>
                  </a:extLst>
                </p:cNvPr>
                <p:cNvSpPr txBox="1"/>
                <p:nvPr/>
              </p:nvSpPr>
              <p:spPr>
                <a:xfrm>
                  <a:off x="6374894" y="1528511"/>
                  <a:ext cx="299446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1936D8-69AF-B096-803C-C9624AE5499B}"/>
                </a:ext>
              </a:extLst>
            </p:cNvPr>
            <p:cNvSpPr/>
            <p:nvPr/>
          </p:nvSpPr>
          <p:spPr>
            <a:xfrm>
              <a:off x="3469273" y="1126648"/>
              <a:ext cx="3184184" cy="5212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通过构建映射和图结构，辅以图算法和多重条件限制，可以实现出行计划的较复杂查询</a:t>
              </a: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功能实现（后端层面）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3C70AE-C266-D7F5-53B9-4879950F79DB}"/>
              </a:ext>
            </a:extLst>
          </p:cNvPr>
          <p:cNvSpPr txBox="1"/>
          <p:nvPr/>
        </p:nvSpPr>
        <p:spPr>
          <a:xfrm>
            <a:off x="698959" y="2675074"/>
            <a:ext cx="27703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// </a:t>
            </a:r>
            <a:r>
              <a:rPr lang="zh-CN" altLang="en-US" sz="1100" dirty="0"/>
              <a:t>构建图结构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Map&lt;Airport, List&lt;Plane&gt;&gt; graph = new HashMap&lt;&gt;();</a:t>
            </a:r>
          </a:p>
          <a:p>
            <a:r>
              <a:rPr lang="en-US" altLang="zh-CN" sz="1100" dirty="0"/>
              <a:t>        for (Airport </a:t>
            </a:r>
            <a:r>
              <a:rPr lang="en-US" altLang="zh-CN" sz="1100" dirty="0" err="1"/>
              <a:t>airport</a:t>
            </a:r>
            <a:r>
              <a:rPr lang="en-US" altLang="zh-CN" sz="1100" dirty="0"/>
              <a:t> : </a:t>
            </a:r>
            <a:r>
              <a:rPr lang="en-US" altLang="zh-CN" sz="1100" dirty="0" err="1"/>
              <a:t>airportMap.values</a:t>
            </a:r>
            <a:r>
              <a:rPr lang="en-US" altLang="zh-CN" sz="1100" dirty="0"/>
              <a:t>()) {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graph.put</a:t>
            </a:r>
            <a:r>
              <a:rPr lang="en-US" altLang="zh-CN" sz="1100" dirty="0"/>
              <a:t>(airport, new </a:t>
            </a:r>
            <a:r>
              <a:rPr lang="en-US" altLang="zh-CN" sz="1100" dirty="0" err="1"/>
              <a:t>ArrayList</a:t>
            </a:r>
            <a:r>
              <a:rPr lang="en-US" altLang="zh-CN" sz="1100" dirty="0"/>
              <a:t>&lt;&gt;()); // </a:t>
            </a:r>
            <a:r>
              <a:rPr lang="zh-CN" altLang="en-US" sz="1100" dirty="0"/>
              <a:t>初始化每个机场的航班列表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        for (Plane </a:t>
            </a:r>
            <a:r>
              <a:rPr lang="en-US" altLang="zh-CN" sz="1100" dirty="0" err="1"/>
              <a:t>plane</a:t>
            </a:r>
            <a:r>
              <a:rPr lang="en-US" altLang="zh-CN" sz="1100" dirty="0"/>
              <a:t> : planes) {</a:t>
            </a:r>
          </a:p>
          <a:p>
            <a:r>
              <a:rPr lang="en-US" altLang="zh-CN" sz="1100" dirty="0"/>
              <a:t>            Airport departure = </a:t>
            </a:r>
            <a:r>
              <a:rPr lang="en-US" altLang="zh-CN" sz="1100" dirty="0" err="1"/>
              <a:t>airportMap.get</a:t>
            </a:r>
            <a:r>
              <a:rPr lang="en-US" altLang="zh-CN" sz="1100" dirty="0"/>
              <a:t>(</a:t>
            </a:r>
            <a:r>
              <a:rPr lang="en-US" altLang="zh-CN" sz="1100" dirty="0" err="1"/>
              <a:t>plane.getDepartureAirport</a:t>
            </a:r>
            <a:r>
              <a:rPr lang="en-US" altLang="zh-CN" sz="1100" dirty="0"/>
              <a:t>());</a:t>
            </a:r>
          </a:p>
          <a:p>
            <a:r>
              <a:rPr lang="en-US" altLang="zh-CN" sz="1100" dirty="0"/>
              <a:t>            Airport arrival = </a:t>
            </a:r>
            <a:r>
              <a:rPr lang="en-US" altLang="zh-CN" sz="1100" dirty="0" err="1"/>
              <a:t>airportMap.get</a:t>
            </a:r>
            <a:r>
              <a:rPr lang="en-US" altLang="zh-CN" sz="1100" dirty="0"/>
              <a:t>(</a:t>
            </a:r>
            <a:r>
              <a:rPr lang="en-US" altLang="zh-CN" sz="1100" dirty="0" err="1"/>
              <a:t>plane.getArrivalAirport</a:t>
            </a:r>
            <a:r>
              <a:rPr lang="en-US" altLang="zh-CN" sz="1100" dirty="0"/>
              <a:t>());</a:t>
            </a:r>
          </a:p>
          <a:p>
            <a:endParaRPr lang="en-US" altLang="zh-CN" sz="1100" dirty="0"/>
          </a:p>
          <a:p>
            <a:r>
              <a:rPr lang="en-US" altLang="zh-CN" sz="1100" dirty="0"/>
              <a:t>            if (departure == null || arrival == null) continue;</a:t>
            </a:r>
          </a:p>
          <a:p>
            <a:endParaRPr lang="en-US" altLang="zh-CN" sz="1100" dirty="0"/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graph.computeIfAbsent</a:t>
            </a:r>
            <a:r>
              <a:rPr lang="en-US" altLang="zh-CN" sz="1100" dirty="0"/>
              <a:t>(departure, k -&gt; new </a:t>
            </a:r>
            <a:r>
              <a:rPr lang="en-US" altLang="zh-CN" sz="1100" dirty="0" err="1"/>
              <a:t>ArrayList</a:t>
            </a:r>
            <a:r>
              <a:rPr lang="en-US" altLang="zh-CN" sz="1100" dirty="0"/>
              <a:t>&lt;&gt;()).add(plane);</a:t>
            </a:r>
          </a:p>
          <a:p>
            <a:r>
              <a:rPr lang="en-US" altLang="zh-CN" sz="1100" dirty="0"/>
              <a:t>        }</a:t>
            </a:r>
            <a:endParaRPr lang="zh-CN" altLang="en-US" sz="11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BDEFDE-D43C-D9E6-4214-906A8A1FC49F}"/>
              </a:ext>
            </a:extLst>
          </p:cNvPr>
          <p:cNvSpPr txBox="1"/>
          <p:nvPr/>
        </p:nvSpPr>
        <p:spPr>
          <a:xfrm>
            <a:off x="3812002" y="3011894"/>
            <a:ext cx="2808314" cy="375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0" dirty="0"/>
              <a:t>for (int </a:t>
            </a:r>
            <a:r>
              <a:rPr lang="en-US" altLang="zh-CN" sz="820" dirty="0" err="1"/>
              <a:t>i</a:t>
            </a:r>
            <a:r>
              <a:rPr lang="en-US" altLang="zh-CN" sz="820" dirty="0"/>
              <a:t> = 0; </a:t>
            </a:r>
            <a:r>
              <a:rPr lang="en-US" altLang="zh-CN" sz="820" dirty="0" err="1"/>
              <a:t>i</a:t>
            </a:r>
            <a:r>
              <a:rPr lang="en-US" altLang="zh-CN" sz="820" dirty="0"/>
              <a:t> &lt; </a:t>
            </a:r>
            <a:r>
              <a:rPr lang="en-US" altLang="zh-CN" sz="820" dirty="0" err="1"/>
              <a:t>predecessors.get</a:t>
            </a:r>
            <a:r>
              <a:rPr lang="en-US" altLang="zh-CN" sz="820" dirty="0"/>
              <a:t>(current).size(); </a:t>
            </a:r>
            <a:r>
              <a:rPr lang="en-US" altLang="zh-CN" sz="820" dirty="0" err="1"/>
              <a:t>i</a:t>
            </a:r>
            <a:r>
              <a:rPr lang="en-US" altLang="zh-CN" sz="820" dirty="0"/>
              <a:t>++) {</a:t>
            </a:r>
          </a:p>
          <a:p>
            <a:r>
              <a:rPr lang="en-US" altLang="zh-CN" sz="820" dirty="0"/>
              <a:t>            Airport </a:t>
            </a:r>
            <a:r>
              <a:rPr lang="en-US" altLang="zh-CN" sz="820" dirty="0" err="1"/>
              <a:t>prev</a:t>
            </a:r>
            <a:r>
              <a:rPr lang="en-US" altLang="zh-CN" sz="820" dirty="0"/>
              <a:t> = </a:t>
            </a:r>
            <a:r>
              <a:rPr lang="en-US" altLang="zh-CN" sz="820" dirty="0" err="1"/>
              <a:t>predecessors.get</a:t>
            </a:r>
            <a:r>
              <a:rPr lang="en-US" altLang="zh-CN" sz="820" dirty="0"/>
              <a:t>(current).get(</a:t>
            </a:r>
            <a:r>
              <a:rPr lang="en-US" altLang="zh-CN" sz="820" dirty="0" err="1"/>
              <a:t>i</a:t>
            </a:r>
            <a:r>
              <a:rPr lang="en-US" altLang="zh-CN" sz="820" dirty="0"/>
              <a:t>);</a:t>
            </a:r>
          </a:p>
          <a:p>
            <a:r>
              <a:rPr lang="en-US" altLang="zh-CN" sz="820" dirty="0"/>
              <a:t>            Plane </a:t>
            </a:r>
            <a:r>
              <a:rPr lang="en-US" altLang="zh-CN" sz="820" dirty="0" err="1"/>
              <a:t>plane</a:t>
            </a:r>
            <a:r>
              <a:rPr lang="en-US" altLang="zh-CN" sz="820" dirty="0"/>
              <a:t> = </a:t>
            </a:r>
            <a:r>
              <a:rPr lang="en-US" altLang="zh-CN" sz="820" dirty="0" err="1"/>
              <a:t>predecessorPlanes.get</a:t>
            </a:r>
            <a:r>
              <a:rPr lang="en-US" altLang="zh-CN" sz="820" dirty="0"/>
              <a:t>(current).get(</a:t>
            </a:r>
            <a:r>
              <a:rPr lang="en-US" altLang="zh-CN" sz="820" dirty="0" err="1"/>
              <a:t>i</a:t>
            </a:r>
            <a:r>
              <a:rPr lang="en-US" altLang="zh-CN" sz="820" dirty="0"/>
              <a:t>);</a:t>
            </a:r>
          </a:p>
          <a:p>
            <a:endParaRPr lang="en-US" altLang="zh-CN" sz="820" dirty="0"/>
          </a:p>
          <a:p>
            <a:r>
              <a:rPr lang="en-US" altLang="zh-CN" sz="820" dirty="0"/>
              <a:t>            List&lt;</a:t>
            </a:r>
            <a:r>
              <a:rPr lang="en-US" altLang="zh-CN" sz="820" dirty="0" err="1"/>
              <a:t>RouteSegment</a:t>
            </a:r>
            <a:r>
              <a:rPr lang="en-US" altLang="zh-CN" sz="820" dirty="0"/>
              <a:t>&gt; </a:t>
            </a:r>
            <a:r>
              <a:rPr lang="en-US" altLang="zh-CN" sz="820" dirty="0" err="1"/>
              <a:t>newSegments</a:t>
            </a:r>
            <a:r>
              <a:rPr lang="en-US" altLang="zh-CN" sz="820" dirty="0"/>
              <a:t> = new </a:t>
            </a:r>
            <a:r>
              <a:rPr lang="en-US" altLang="zh-CN" sz="820" dirty="0" err="1"/>
              <a:t>ArrayList</a:t>
            </a:r>
            <a:r>
              <a:rPr lang="en-US" altLang="zh-CN" sz="820" dirty="0"/>
              <a:t>&lt;&gt;(</a:t>
            </a:r>
            <a:r>
              <a:rPr lang="en-US" altLang="zh-CN" sz="820" dirty="0" err="1"/>
              <a:t>currentSegments</a:t>
            </a:r>
            <a:r>
              <a:rPr lang="en-US" altLang="zh-CN" sz="820" dirty="0"/>
              <a:t>);</a:t>
            </a:r>
          </a:p>
          <a:p>
            <a:r>
              <a:rPr lang="en-US" altLang="zh-CN" sz="820" dirty="0"/>
              <a:t>            List&lt;Tariff&gt; </a:t>
            </a:r>
            <a:r>
              <a:rPr lang="en-US" altLang="zh-CN" sz="820" dirty="0" err="1"/>
              <a:t>tariffList</a:t>
            </a:r>
            <a:r>
              <a:rPr lang="en-US" altLang="zh-CN" sz="820" dirty="0"/>
              <a:t> = </a:t>
            </a:r>
            <a:r>
              <a:rPr lang="en-US" altLang="zh-CN" sz="820" dirty="0" err="1"/>
              <a:t>tariffRepository.findByPlanePlaneId</a:t>
            </a:r>
            <a:r>
              <a:rPr lang="en-US" altLang="zh-CN" sz="820" dirty="0"/>
              <a:t>(</a:t>
            </a:r>
            <a:r>
              <a:rPr lang="en-US" altLang="zh-CN" sz="820" dirty="0" err="1"/>
              <a:t>plane.getPlaneId</a:t>
            </a:r>
            <a:r>
              <a:rPr lang="en-US" altLang="zh-CN" sz="820" dirty="0"/>
              <a:t>());</a:t>
            </a:r>
          </a:p>
          <a:p>
            <a:r>
              <a:rPr lang="en-US" altLang="zh-CN" sz="820" dirty="0"/>
              <a:t>            int temp = </a:t>
            </a:r>
            <a:r>
              <a:rPr lang="en-US" altLang="zh-CN" sz="820" dirty="0" err="1"/>
              <a:t>Integer.MAX_VALUE</a:t>
            </a:r>
            <a:r>
              <a:rPr lang="en-US" altLang="zh-CN" sz="820" dirty="0"/>
              <a:t>;</a:t>
            </a:r>
          </a:p>
          <a:p>
            <a:r>
              <a:rPr lang="en-US" altLang="zh-CN" sz="820" dirty="0"/>
              <a:t>            int </a:t>
            </a:r>
            <a:r>
              <a:rPr lang="en-US" altLang="zh-CN" sz="820" dirty="0" err="1"/>
              <a:t>ind</a:t>
            </a:r>
            <a:r>
              <a:rPr lang="en-US" altLang="zh-CN" sz="820" dirty="0"/>
              <a:t> = -1;</a:t>
            </a:r>
          </a:p>
          <a:p>
            <a:r>
              <a:rPr lang="en-US" altLang="zh-CN" sz="820" dirty="0"/>
              <a:t>            for (int j = 0; j &lt; </a:t>
            </a:r>
            <a:r>
              <a:rPr lang="en-US" altLang="zh-CN" sz="820" dirty="0" err="1"/>
              <a:t>tariffList.size</a:t>
            </a:r>
            <a:r>
              <a:rPr lang="en-US" altLang="zh-CN" sz="820" dirty="0"/>
              <a:t>(); </a:t>
            </a:r>
            <a:r>
              <a:rPr lang="en-US" altLang="zh-CN" sz="820" dirty="0" err="1"/>
              <a:t>j++</a:t>
            </a:r>
            <a:r>
              <a:rPr lang="en-US" altLang="zh-CN" sz="820" dirty="0"/>
              <a:t>) {</a:t>
            </a:r>
          </a:p>
          <a:p>
            <a:r>
              <a:rPr lang="en-US" altLang="zh-CN" sz="820" dirty="0"/>
              <a:t>                if (</a:t>
            </a:r>
            <a:r>
              <a:rPr lang="en-US" altLang="zh-CN" sz="820" dirty="0" err="1"/>
              <a:t>tariffList.get</a:t>
            </a:r>
            <a:r>
              <a:rPr lang="en-US" altLang="zh-CN" sz="820" dirty="0"/>
              <a:t>(j).</a:t>
            </a:r>
            <a:r>
              <a:rPr lang="en-US" altLang="zh-CN" sz="820" dirty="0" err="1"/>
              <a:t>getPrice</a:t>
            </a:r>
            <a:r>
              <a:rPr lang="en-US" altLang="zh-CN" sz="820" dirty="0"/>
              <a:t>() &lt; temp) {</a:t>
            </a:r>
          </a:p>
          <a:p>
            <a:r>
              <a:rPr lang="en-US" altLang="zh-CN" sz="820" dirty="0"/>
              <a:t>                    temp = </a:t>
            </a:r>
            <a:r>
              <a:rPr lang="en-US" altLang="zh-CN" sz="820" dirty="0" err="1"/>
              <a:t>tariffList.get</a:t>
            </a:r>
            <a:r>
              <a:rPr lang="en-US" altLang="zh-CN" sz="820" dirty="0"/>
              <a:t>(j).</a:t>
            </a:r>
            <a:r>
              <a:rPr lang="en-US" altLang="zh-CN" sz="820" dirty="0" err="1"/>
              <a:t>getPrice</a:t>
            </a:r>
            <a:r>
              <a:rPr lang="en-US" altLang="zh-CN" sz="820" dirty="0"/>
              <a:t>();</a:t>
            </a:r>
          </a:p>
          <a:p>
            <a:r>
              <a:rPr lang="en-US" altLang="zh-CN" sz="820" dirty="0"/>
              <a:t>                    </a:t>
            </a:r>
            <a:r>
              <a:rPr lang="en-US" altLang="zh-CN" sz="820" dirty="0" err="1"/>
              <a:t>ind</a:t>
            </a:r>
            <a:r>
              <a:rPr lang="en-US" altLang="zh-CN" sz="820" dirty="0"/>
              <a:t> = j;</a:t>
            </a:r>
          </a:p>
          <a:p>
            <a:r>
              <a:rPr lang="en-US" altLang="zh-CN" sz="820" dirty="0"/>
              <a:t>                }</a:t>
            </a:r>
          </a:p>
          <a:p>
            <a:r>
              <a:rPr lang="en-US" altLang="zh-CN" sz="820" dirty="0"/>
              <a:t>            }</a:t>
            </a:r>
          </a:p>
          <a:p>
            <a:r>
              <a:rPr lang="en-US" altLang="zh-CN" sz="820" dirty="0"/>
              <a:t>            String </a:t>
            </a:r>
            <a:r>
              <a:rPr lang="en-US" altLang="zh-CN" sz="820" dirty="0" err="1"/>
              <a:t>seatType</a:t>
            </a:r>
            <a:r>
              <a:rPr lang="en-US" altLang="zh-CN" sz="820" dirty="0"/>
              <a:t> = </a:t>
            </a:r>
            <a:r>
              <a:rPr lang="en-US" altLang="zh-CN" sz="820" dirty="0" err="1"/>
              <a:t>tariffList.get</a:t>
            </a:r>
            <a:r>
              <a:rPr lang="en-US" altLang="zh-CN" sz="820" dirty="0"/>
              <a:t>(</a:t>
            </a:r>
            <a:r>
              <a:rPr lang="en-US" altLang="zh-CN" sz="820" dirty="0" err="1"/>
              <a:t>ind</a:t>
            </a:r>
            <a:r>
              <a:rPr lang="en-US" altLang="zh-CN" sz="820" dirty="0"/>
              <a:t>).</a:t>
            </a:r>
            <a:r>
              <a:rPr lang="en-US" altLang="zh-CN" sz="820" dirty="0" err="1"/>
              <a:t>getType</a:t>
            </a:r>
            <a:r>
              <a:rPr lang="en-US" altLang="zh-CN" sz="820" dirty="0"/>
              <a:t>();</a:t>
            </a:r>
          </a:p>
          <a:p>
            <a:r>
              <a:rPr lang="en-US" altLang="zh-CN" sz="820" dirty="0"/>
              <a:t>            int </a:t>
            </a:r>
            <a:r>
              <a:rPr lang="en-US" altLang="zh-CN" sz="820" dirty="0" err="1"/>
              <a:t>seatPrice</a:t>
            </a:r>
            <a:r>
              <a:rPr lang="en-US" altLang="zh-CN" sz="820" dirty="0"/>
              <a:t> = </a:t>
            </a:r>
            <a:r>
              <a:rPr lang="en-US" altLang="zh-CN" sz="820" dirty="0" err="1"/>
              <a:t>seats.stream</a:t>
            </a:r>
            <a:r>
              <a:rPr lang="en-US" altLang="zh-CN" sz="820" dirty="0"/>
              <a:t>().filter(seat -&gt; </a:t>
            </a:r>
            <a:r>
              <a:rPr lang="en-US" altLang="zh-CN" sz="820" dirty="0" err="1"/>
              <a:t>seat.getPlane</a:t>
            </a:r>
            <a:r>
              <a:rPr lang="en-US" altLang="zh-CN" sz="820" dirty="0"/>
              <a:t>().</a:t>
            </a:r>
            <a:r>
              <a:rPr lang="en-US" altLang="zh-CN" sz="820" dirty="0" err="1"/>
              <a:t>getPlaneId</a:t>
            </a:r>
            <a:r>
              <a:rPr lang="en-US" altLang="zh-CN" sz="820" dirty="0"/>
              <a:t>().equals(</a:t>
            </a:r>
            <a:r>
              <a:rPr lang="en-US" altLang="zh-CN" sz="820" dirty="0" err="1"/>
              <a:t>plane.getPlaneId</a:t>
            </a:r>
            <a:r>
              <a:rPr lang="en-US" altLang="zh-CN" sz="820" dirty="0"/>
              <a:t>()) &amp;&amp; </a:t>
            </a:r>
            <a:r>
              <a:rPr lang="en-US" altLang="zh-CN" sz="820" dirty="0" err="1"/>
              <a:t>seat.getLevel</a:t>
            </a:r>
            <a:r>
              <a:rPr lang="en-US" altLang="zh-CN" sz="820" dirty="0"/>
              <a:t>().equals(</a:t>
            </a:r>
            <a:r>
              <a:rPr lang="en-US" altLang="zh-CN" sz="820" dirty="0" err="1"/>
              <a:t>seatType</a:t>
            </a:r>
            <a:r>
              <a:rPr lang="en-US" altLang="zh-CN" sz="820" dirty="0"/>
              <a:t>)).</a:t>
            </a:r>
            <a:r>
              <a:rPr lang="en-US" altLang="zh-CN" sz="820" dirty="0" err="1"/>
              <a:t>mapToInt</a:t>
            </a:r>
            <a:r>
              <a:rPr lang="en-US" altLang="zh-CN" sz="820" dirty="0"/>
              <a:t>(Seat::</a:t>
            </a:r>
            <a:r>
              <a:rPr lang="en-US" altLang="zh-CN" sz="820" dirty="0" err="1"/>
              <a:t>getPrice</a:t>
            </a:r>
            <a:r>
              <a:rPr lang="en-US" altLang="zh-CN" sz="820" dirty="0"/>
              <a:t>).min().</a:t>
            </a:r>
            <a:r>
              <a:rPr lang="en-US" altLang="zh-CN" sz="820" dirty="0" err="1"/>
              <a:t>orElse</a:t>
            </a:r>
            <a:r>
              <a:rPr lang="en-US" altLang="zh-CN" sz="820" dirty="0"/>
              <a:t>(</a:t>
            </a:r>
            <a:r>
              <a:rPr lang="en-US" altLang="zh-CN" sz="820" dirty="0" err="1"/>
              <a:t>Integer.MAX_VALUE</a:t>
            </a:r>
            <a:r>
              <a:rPr lang="en-US" altLang="zh-CN" sz="820" dirty="0"/>
              <a:t>);</a:t>
            </a:r>
          </a:p>
          <a:p>
            <a:r>
              <a:rPr lang="en-US" altLang="zh-CN" sz="820" dirty="0"/>
              <a:t>            </a:t>
            </a:r>
            <a:r>
              <a:rPr lang="en-US" altLang="zh-CN" sz="820" dirty="0" err="1"/>
              <a:t>newSegments.add</a:t>
            </a:r>
            <a:r>
              <a:rPr lang="en-US" altLang="zh-CN" sz="820" dirty="0"/>
              <a:t>(</a:t>
            </a:r>
            <a:r>
              <a:rPr lang="en-US" altLang="zh-CN" sz="820" dirty="0" err="1"/>
              <a:t>createRouteSegment</a:t>
            </a:r>
            <a:r>
              <a:rPr lang="en-US" altLang="zh-CN" sz="820" dirty="0"/>
              <a:t>(plane, </a:t>
            </a:r>
            <a:r>
              <a:rPr lang="en-US" altLang="zh-CN" sz="820" dirty="0" err="1"/>
              <a:t>seatPrice</a:t>
            </a:r>
            <a:r>
              <a:rPr lang="en-US" altLang="zh-CN" sz="820" dirty="0"/>
              <a:t>));</a:t>
            </a:r>
          </a:p>
          <a:p>
            <a:endParaRPr lang="en-US" altLang="zh-CN" sz="820" dirty="0"/>
          </a:p>
          <a:p>
            <a:r>
              <a:rPr lang="en-US" altLang="zh-CN" sz="820" dirty="0"/>
              <a:t>            </a:t>
            </a:r>
            <a:r>
              <a:rPr lang="en-US" altLang="zh-CN" sz="820" dirty="0" err="1"/>
              <a:t>constructDistancePaths</a:t>
            </a:r>
            <a:r>
              <a:rPr lang="en-US" altLang="zh-CN" sz="820" dirty="0"/>
              <a:t>(predecessors, </a:t>
            </a:r>
            <a:r>
              <a:rPr lang="en-US" altLang="zh-CN" sz="820" dirty="0" err="1"/>
              <a:t>predecessorPlanes</a:t>
            </a:r>
            <a:r>
              <a:rPr lang="en-US" altLang="zh-CN" sz="820" dirty="0"/>
              <a:t>, </a:t>
            </a:r>
            <a:r>
              <a:rPr lang="en-US" altLang="zh-CN" sz="820" dirty="0" err="1"/>
              <a:t>prev</a:t>
            </a:r>
            <a:r>
              <a:rPr lang="en-US" altLang="zh-CN" sz="820" dirty="0"/>
              <a:t>, </a:t>
            </a:r>
            <a:r>
              <a:rPr lang="en-US" altLang="zh-CN" sz="820" dirty="0" err="1"/>
              <a:t>newSegments</a:t>
            </a:r>
            <a:r>
              <a:rPr lang="en-US" altLang="zh-CN" sz="820" dirty="0"/>
              <a:t>, </a:t>
            </a:r>
            <a:r>
              <a:rPr lang="en-US" altLang="zh-CN" sz="820" dirty="0" err="1"/>
              <a:t>currentPlanes</a:t>
            </a:r>
            <a:r>
              <a:rPr lang="en-US" altLang="zh-CN" sz="820" dirty="0"/>
              <a:t>, responses, </a:t>
            </a:r>
            <a:r>
              <a:rPr lang="en-US" altLang="zh-CN" sz="820" dirty="0" err="1"/>
              <a:t>totalMetric</a:t>
            </a:r>
            <a:r>
              <a:rPr lang="en-US" altLang="zh-CN" sz="820" dirty="0"/>
              <a:t>, seats, </a:t>
            </a:r>
            <a:r>
              <a:rPr lang="en-US" altLang="zh-CN" sz="820" dirty="0" err="1"/>
              <a:t>viaAirport</a:t>
            </a:r>
            <a:r>
              <a:rPr lang="en-US" altLang="zh-CN" sz="820" dirty="0"/>
              <a:t>);</a:t>
            </a:r>
          </a:p>
          <a:p>
            <a:r>
              <a:rPr lang="en-US" altLang="zh-CN" sz="820" dirty="0"/>
              <a:t>        }</a:t>
            </a:r>
            <a:endParaRPr lang="zh-CN" altLang="en-US" sz="82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3EC76B-3500-F38D-03D8-41B698DCF0DD}"/>
              </a:ext>
            </a:extLst>
          </p:cNvPr>
          <p:cNvSpPr txBox="1"/>
          <p:nvPr/>
        </p:nvSpPr>
        <p:spPr>
          <a:xfrm>
            <a:off x="6847090" y="1591965"/>
            <a:ext cx="50746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// </a:t>
            </a:r>
            <a:r>
              <a:rPr lang="zh-CN" altLang="en-US" sz="800" dirty="0"/>
              <a:t>实际执行最短路径查找</a:t>
            </a:r>
          </a:p>
          <a:p>
            <a:r>
              <a:rPr lang="zh-CN" altLang="en-US" sz="800" dirty="0"/>
              <a:t>    </a:t>
            </a:r>
            <a:r>
              <a:rPr lang="en-US" altLang="zh-CN" sz="800" dirty="0"/>
              <a:t>private List&lt;</a:t>
            </a:r>
            <a:r>
              <a:rPr lang="en-US" altLang="zh-CN" sz="800" dirty="0" err="1"/>
              <a:t>RouteResponse</a:t>
            </a:r>
            <a:r>
              <a:rPr lang="en-US" altLang="zh-CN" sz="800" dirty="0"/>
              <a:t>&gt; </a:t>
            </a:r>
            <a:r>
              <a:rPr lang="en-US" altLang="zh-CN" sz="800" dirty="0" err="1"/>
              <a:t>performShortestRouteSearch</a:t>
            </a:r>
            <a:r>
              <a:rPr lang="en-US" altLang="zh-CN" sz="800" dirty="0"/>
              <a:t>(Map&lt;Airport, List&lt;Plane&gt;&gt; graph, Airport start, Airport end, Map&lt;String, Airport&gt; </a:t>
            </a:r>
            <a:r>
              <a:rPr lang="en-US" altLang="zh-CN" sz="800" dirty="0" err="1"/>
              <a:t>airportMap</a:t>
            </a:r>
            <a:r>
              <a:rPr lang="en-US" altLang="zh-CN" sz="800" dirty="0"/>
              <a:t>, String </a:t>
            </a:r>
            <a:r>
              <a:rPr lang="en-US" altLang="zh-CN" sz="800" dirty="0" err="1"/>
              <a:t>viaAirport</a:t>
            </a:r>
            <a:r>
              <a:rPr lang="en-US" altLang="zh-CN" sz="800" dirty="0"/>
              <a:t>, </a:t>
            </a:r>
            <a:r>
              <a:rPr lang="en-US" altLang="zh-CN" sz="800" dirty="0" err="1"/>
              <a:t>LocalDate</a:t>
            </a:r>
            <a:r>
              <a:rPr lang="en-US" altLang="zh-CN" sz="800" dirty="0"/>
              <a:t> </a:t>
            </a:r>
            <a:r>
              <a:rPr lang="en-US" altLang="zh-CN" sz="800" dirty="0" err="1"/>
              <a:t>startDate</a:t>
            </a:r>
            <a:r>
              <a:rPr lang="en-US" altLang="zh-CN" sz="800" dirty="0"/>
              <a:t>, List&lt;Seat&gt; seats, </a:t>
            </a:r>
            <a:r>
              <a:rPr lang="en-US" altLang="zh-CN" sz="800" dirty="0" err="1"/>
              <a:t>boolean</a:t>
            </a:r>
            <a:r>
              <a:rPr lang="en-US" altLang="zh-CN" sz="800" dirty="0"/>
              <a:t> first) {</a:t>
            </a:r>
          </a:p>
          <a:p>
            <a:r>
              <a:rPr lang="en-US" altLang="zh-CN" sz="800" dirty="0"/>
              <a:t>        Map&lt;Airport, Integer&gt; distances = new HashMap&lt;&gt;();// </a:t>
            </a:r>
            <a:r>
              <a:rPr lang="zh-CN" altLang="en-US" sz="800" dirty="0"/>
              <a:t>距离表</a:t>
            </a:r>
            <a:endParaRPr lang="en-US" altLang="zh-CN" sz="800" dirty="0"/>
          </a:p>
          <a:p>
            <a:r>
              <a:rPr lang="en-US" altLang="zh-CN" sz="800" dirty="0"/>
              <a:t>        Map&lt;Airport, List&lt;Airport&gt;&gt; predecessors = new HashMap&lt;&gt;();// </a:t>
            </a:r>
            <a:r>
              <a:rPr lang="zh-CN" altLang="en-US" sz="800" dirty="0"/>
              <a:t>前置机场列表，追踪节点</a:t>
            </a:r>
            <a:endParaRPr lang="en-US" altLang="zh-CN" sz="800" dirty="0"/>
          </a:p>
          <a:p>
            <a:r>
              <a:rPr lang="en-US" altLang="zh-CN" sz="800" dirty="0"/>
              <a:t>        Map&lt;Airport, List&lt;Plane&gt;&gt; </a:t>
            </a:r>
            <a:r>
              <a:rPr lang="en-US" altLang="zh-CN" sz="800" dirty="0" err="1"/>
              <a:t>predecessorPlanes</a:t>
            </a:r>
            <a:r>
              <a:rPr lang="en-US" altLang="zh-CN" sz="800" dirty="0"/>
              <a:t> = new HashMap&lt;&gt;();// </a:t>
            </a:r>
            <a:r>
              <a:rPr lang="zh-CN" altLang="en-US" sz="800" dirty="0"/>
              <a:t>前置列表关联航班列表</a:t>
            </a:r>
            <a:endParaRPr lang="en-US" altLang="zh-CN" sz="800" dirty="0"/>
          </a:p>
          <a:p>
            <a:r>
              <a:rPr lang="en-US" altLang="zh-CN" sz="800" dirty="0"/>
              <a:t>        Map&lt;Airport, </a:t>
            </a:r>
            <a:r>
              <a:rPr lang="en-US" altLang="zh-CN" sz="800" dirty="0" err="1"/>
              <a:t>LocalDateTime</a:t>
            </a:r>
            <a:r>
              <a:rPr lang="en-US" altLang="zh-CN" sz="800" dirty="0"/>
              <a:t>&gt; </a:t>
            </a:r>
            <a:r>
              <a:rPr lang="en-US" altLang="zh-CN" sz="800" dirty="0" err="1"/>
              <a:t>arrivalTimes</a:t>
            </a:r>
            <a:r>
              <a:rPr lang="en-US" altLang="zh-CN" sz="800" dirty="0"/>
              <a:t> = new HashMap&lt;&gt;();// </a:t>
            </a:r>
            <a:r>
              <a:rPr lang="zh-CN" altLang="en-US" sz="800" dirty="0"/>
              <a:t>每个机场到达时间表</a:t>
            </a:r>
            <a:endParaRPr lang="en-US" altLang="zh-CN" sz="800" dirty="0"/>
          </a:p>
          <a:p>
            <a:r>
              <a:rPr lang="en-US" altLang="zh-CN" sz="800" dirty="0"/>
              <a:t>        </a:t>
            </a:r>
            <a:r>
              <a:rPr lang="en-US" altLang="zh-CN" sz="800" dirty="0" err="1"/>
              <a:t>PriorityQueue</a:t>
            </a:r>
            <a:r>
              <a:rPr lang="en-US" altLang="zh-CN" sz="800" dirty="0"/>
              <a:t>&lt;Airport&gt; </a:t>
            </a:r>
            <a:r>
              <a:rPr lang="en-US" altLang="zh-CN" sz="800" dirty="0" err="1"/>
              <a:t>priorityQueue</a:t>
            </a:r>
            <a:r>
              <a:rPr lang="en-US" altLang="zh-CN" sz="800" dirty="0"/>
              <a:t> = new </a:t>
            </a:r>
            <a:r>
              <a:rPr lang="en-US" altLang="zh-CN" sz="800" dirty="0" err="1"/>
              <a:t>PriorityQueue</a:t>
            </a:r>
            <a:r>
              <a:rPr lang="en-US" altLang="zh-CN" sz="800" dirty="0"/>
              <a:t>&lt;&gt;(</a:t>
            </a:r>
            <a:r>
              <a:rPr lang="en-US" altLang="zh-CN" sz="800" dirty="0" err="1"/>
              <a:t>Comparator.comparingInt</a:t>
            </a:r>
            <a:r>
              <a:rPr lang="en-US" altLang="zh-CN" sz="800" dirty="0"/>
              <a:t>(distances::get));</a:t>
            </a:r>
          </a:p>
          <a:p>
            <a:r>
              <a:rPr lang="en-US" altLang="zh-CN" sz="800" dirty="0"/>
              <a:t>        Airport via = </a:t>
            </a:r>
            <a:r>
              <a:rPr lang="en-US" altLang="zh-CN" sz="800" dirty="0" err="1"/>
              <a:t>viaAirport</a:t>
            </a:r>
            <a:r>
              <a:rPr lang="en-US" altLang="zh-CN" sz="800" dirty="0"/>
              <a:t> != null &amp;&amp; !</a:t>
            </a:r>
            <a:r>
              <a:rPr lang="en-US" altLang="zh-CN" sz="800" dirty="0" err="1"/>
              <a:t>viaAirport.isEmpty</a:t>
            </a:r>
            <a:r>
              <a:rPr lang="en-US" altLang="zh-CN" sz="800" dirty="0"/>
              <a:t>() ? </a:t>
            </a:r>
            <a:r>
              <a:rPr lang="en-US" altLang="zh-CN" sz="800" dirty="0" err="1"/>
              <a:t>airportMap.get</a:t>
            </a:r>
            <a:r>
              <a:rPr lang="en-US" altLang="zh-CN" sz="800" dirty="0"/>
              <a:t>(</a:t>
            </a:r>
            <a:r>
              <a:rPr lang="en-US" altLang="zh-CN" sz="800" dirty="0" err="1"/>
              <a:t>viaAirport</a:t>
            </a:r>
            <a:r>
              <a:rPr lang="en-US" altLang="zh-CN" sz="800" dirty="0"/>
              <a:t>) : null;</a:t>
            </a:r>
          </a:p>
          <a:p>
            <a:r>
              <a:rPr lang="en-US" altLang="zh-CN" sz="800" dirty="0"/>
              <a:t>        for (Airport </a:t>
            </a:r>
            <a:r>
              <a:rPr lang="en-US" altLang="zh-CN" sz="800" dirty="0" err="1"/>
              <a:t>airport</a:t>
            </a:r>
            <a:r>
              <a:rPr lang="en-US" altLang="zh-CN" sz="800" dirty="0"/>
              <a:t> : </a:t>
            </a:r>
            <a:r>
              <a:rPr lang="en-US" altLang="zh-CN" sz="800" dirty="0" err="1"/>
              <a:t>graph.keySet</a:t>
            </a:r>
            <a:r>
              <a:rPr lang="en-US" altLang="zh-CN" sz="800" dirty="0"/>
              <a:t>()) {</a:t>
            </a:r>
          </a:p>
          <a:p>
            <a:r>
              <a:rPr lang="en-US" altLang="zh-CN" sz="800" dirty="0"/>
              <a:t>            </a:t>
            </a:r>
            <a:r>
              <a:rPr lang="en-US" altLang="zh-CN" sz="800" dirty="0" err="1"/>
              <a:t>distances.put</a:t>
            </a:r>
            <a:r>
              <a:rPr lang="en-US" altLang="zh-CN" sz="800" dirty="0"/>
              <a:t>(airport, </a:t>
            </a:r>
            <a:r>
              <a:rPr lang="en-US" altLang="zh-CN" sz="800" dirty="0" err="1"/>
              <a:t>Integer.MAX_VALUE</a:t>
            </a:r>
            <a:r>
              <a:rPr lang="en-US" altLang="zh-CN" sz="800" dirty="0"/>
              <a:t>);</a:t>
            </a:r>
          </a:p>
          <a:p>
            <a:r>
              <a:rPr lang="en-US" altLang="zh-CN" sz="800" dirty="0"/>
              <a:t>            </a:t>
            </a:r>
            <a:r>
              <a:rPr lang="en-US" altLang="zh-CN" sz="800" dirty="0" err="1"/>
              <a:t>arrivalTimes.put</a:t>
            </a:r>
            <a:r>
              <a:rPr lang="en-US" altLang="zh-CN" sz="800" dirty="0"/>
              <a:t>(airport, </a:t>
            </a:r>
            <a:r>
              <a:rPr lang="en-US" altLang="zh-CN" sz="800" dirty="0" err="1"/>
              <a:t>LocalDateTime.MIN</a:t>
            </a:r>
            <a:r>
              <a:rPr lang="en-US" altLang="zh-CN" sz="800" dirty="0"/>
              <a:t>);</a:t>
            </a:r>
          </a:p>
          <a:p>
            <a:r>
              <a:rPr lang="en-US" altLang="zh-CN" sz="800" dirty="0"/>
              <a:t>            </a:t>
            </a:r>
            <a:r>
              <a:rPr lang="en-US" altLang="zh-CN" sz="800" dirty="0" err="1"/>
              <a:t>predecessors.put</a:t>
            </a:r>
            <a:r>
              <a:rPr lang="en-US" altLang="zh-CN" sz="800" dirty="0"/>
              <a:t>(airport, new </a:t>
            </a:r>
            <a:r>
              <a:rPr lang="en-US" altLang="zh-CN" sz="800" dirty="0" err="1"/>
              <a:t>ArrayList</a:t>
            </a:r>
            <a:r>
              <a:rPr lang="en-US" altLang="zh-CN" sz="800" dirty="0"/>
              <a:t>&lt;&gt;());</a:t>
            </a:r>
          </a:p>
          <a:p>
            <a:r>
              <a:rPr lang="en-US" altLang="zh-CN" sz="800" dirty="0"/>
              <a:t>            </a:t>
            </a:r>
            <a:r>
              <a:rPr lang="en-US" altLang="zh-CN" sz="800" dirty="0" err="1"/>
              <a:t>predecessorPlanes.put</a:t>
            </a:r>
            <a:r>
              <a:rPr lang="en-US" altLang="zh-CN" sz="800" dirty="0"/>
              <a:t>(airport, new </a:t>
            </a:r>
            <a:r>
              <a:rPr lang="en-US" altLang="zh-CN" sz="800" dirty="0" err="1"/>
              <a:t>ArrayList</a:t>
            </a:r>
            <a:r>
              <a:rPr lang="en-US" altLang="zh-CN" sz="800" dirty="0"/>
              <a:t>&lt;&gt;());</a:t>
            </a:r>
          </a:p>
          <a:p>
            <a:r>
              <a:rPr lang="en-US" altLang="zh-CN" sz="800" dirty="0"/>
              <a:t>        }</a:t>
            </a:r>
            <a:r>
              <a:rPr lang="en-US" altLang="zh-CN" sz="800" dirty="0" err="1"/>
              <a:t>distances.put</a:t>
            </a:r>
            <a:r>
              <a:rPr lang="en-US" altLang="zh-CN" sz="800" dirty="0"/>
              <a:t>(start, 0);</a:t>
            </a:r>
            <a:r>
              <a:rPr lang="en-US" altLang="zh-CN" sz="800" dirty="0" err="1"/>
              <a:t>arrivalTimes.put</a:t>
            </a:r>
            <a:r>
              <a:rPr lang="en-US" altLang="zh-CN" sz="800" dirty="0"/>
              <a:t>(start, </a:t>
            </a:r>
            <a:r>
              <a:rPr lang="en-US" altLang="zh-CN" sz="800" dirty="0" err="1"/>
              <a:t>LocalDateTime.of</a:t>
            </a:r>
            <a:r>
              <a:rPr lang="en-US" altLang="zh-CN" sz="800" dirty="0"/>
              <a:t>(</a:t>
            </a:r>
            <a:r>
              <a:rPr lang="en-US" altLang="zh-CN" sz="800" dirty="0" err="1"/>
              <a:t>startDate</a:t>
            </a:r>
            <a:r>
              <a:rPr lang="en-US" altLang="zh-CN" sz="800" dirty="0"/>
              <a:t>, </a:t>
            </a:r>
            <a:r>
              <a:rPr lang="en-US" altLang="zh-CN" sz="800" dirty="0" err="1"/>
              <a:t>LocalTime.MIN</a:t>
            </a:r>
            <a:r>
              <a:rPr lang="en-US" altLang="zh-CN" sz="800" dirty="0"/>
              <a:t>));</a:t>
            </a:r>
          </a:p>
          <a:p>
            <a:r>
              <a:rPr lang="en-US" altLang="zh-CN" sz="800" dirty="0"/>
              <a:t>        </a:t>
            </a:r>
            <a:r>
              <a:rPr lang="en-US" altLang="zh-CN" sz="800" dirty="0" err="1"/>
              <a:t>priorityQueue.add</a:t>
            </a:r>
            <a:r>
              <a:rPr lang="en-US" altLang="zh-CN" sz="800" dirty="0"/>
              <a:t>(start);</a:t>
            </a:r>
          </a:p>
          <a:p>
            <a:r>
              <a:rPr lang="en-US" altLang="zh-CN" sz="800" dirty="0"/>
              <a:t>        while (!</a:t>
            </a:r>
            <a:r>
              <a:rPr lang="en-US" altLang="zh-CN" sz="800" dirty="0" err="1"/>
              <a:t>priorityQueue.isEmpty</a:t>
            </a:r>
            <a:r>
              <a:rPr lang="en-US" altLang="zh-CN" sz="800" dirty="0"/>
              <a:t>()) {</a:t>
            </a:r>
          </a:p>
          <a:p>
            <a:r>
              <a:rPr lang="en-US" altLang="zh-CN" sz="800" dirty="0"/>
              <a:t>            Airport current = </a:t>
            </a:r>
            <a:r>
              <a:rPr lang="en-US" altLang="zh-CN" sz="800" dirty="0" err="1"/>
              <a:t>priorityQueue.poll</a:t>
            </a:r>
            <a:r>
              <a:rPr lang="en-US" altLang="zh-CN" sz="800" dirty="0"/>
              <a:t>();</a:t>
            </a:r>
          </a:p>
          <a:p>
            <a:r>
              <a:rPr lang="en-US" altLang="zh-CN" sz="800" dirty="0"/>
              <a:t>            if (</a:t>
            </a:r>
            <a:r>
              <a:rPr lang="en-US" altLang="zh-CN" sz="800" dirty="0" err="1"/>
              <a:t>current.equals</a:t>
            </a:r>
            <a:r>
              <a:rPr lang="en-US" altLang="zh-CN" sz="800" dirty="0"/>
              <a:t>(end) &amp;&amp; (via == null || </a:t>
            </a:r>
            <a:r>
              <a:rPr lang="en-US" altLang="zh-CN" sz="800" dirty="0" err="1"/>
              <a:t>predecessors.get</a:t>
            </a:r>
            <a:r>
              <a:rPr lang="en-US" altLang="zh-CN" sz="800" dirty="0"/>
              <a:t>(current).contains(via))) break;</a:t>
            </a:r>
          </a:p>
          <a:p>
            <a:r>
              <a:rPr lang="en-US" altLang="zh-CN" sz="800" dirty="0"/>
              <a:t>            for (Plane </a:t>
            </a:r>
            <a:r>
              <a:rPr lang="en-US" altLang="zh-CN" sz="800" dirty="0" err="1"/>
              <a:t>plane</a:t>
            </a:r>
            <a:r>
              <a:rPr lang="en-US" altLang="zh-CN" sz="800" dirty="0"/>
              <a:t> : </a:t>
            </a:r>
            <a:r>
              <a:rPr lang="en-US" altLang="zh-CN" sz="800" dirty="0" err="1"/>
              <a:t>graph.getOrDefault</a:t>
            </a:r>
            <a:r>
              <a:rPr lang="en-US" altLang="zh-CN" sz="800" dirty="0"/>
              <a:t>(current, </a:t>
            </a:r>
            <a:r>
              <a:rPr lang="en-US" altLang="zh-CN" sz="800" dirty="0" err="1"/>
              <a:t>Collections.emptyList</a:t>
            </a:r>
            <a:r>
              <a:rPr lang="en-US" altLang="zh-CN" sz="800" dirty="0"/>
              <a:t>())) {</a:t>
            </a:r>
          </a:p>
          <a:p>
            <a:r>
              <a:rPr lang="en-US" altLang="zh-CN" sz="800" dirty="0"/>
              <a:t>                Airport neighbor = </a:t>
            </a:r>
            <a:r>
              <a:rPr lang="en-US" altLang="zh-CN" sz="800" dirty="0" err="1"/>
              <a:t>airportMap.get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plane.getArrivalAirport</a:t>
            </a:r>
            <a:r>
              <a:rPr lang="en-US" altLang="zh-CN" sz="800" dirty="0"/>
              <a:t>());</a:t>
            </a:r>
          </a:p>
          <a:p>
            <a:r>
              <a:rPr lang="en-US" altLang="zh-CN" sz="800" dirty="0"/>
              <a:t>                if (neighbor == null) continue;</a:t>
            </a:r>
          </a:p>
          <a:p>
            <a:r>
              <a:rPr lang="en-US" altLang="zh-CN" sz="800" dirty="0"/>
              <a:t>                </a:t>
            </a:r>
            <a:r>
              <a:rPr lang="en-US" altLang="zh-CN" sz="800" dirty="0" err="1"/>
              <a:t>LocalDateTime</a:t>
            </a:r>
            <a:r>
              <a:rPr lang="en-US" altLang="zh-CN" sz="800" dirty="0"/>
              <a:t> </a:t>
            </a:r>
            <a:r>
              <a:rPr lang="en-US" altLang="zh-CN" sz="800" dirty="0" err="1"/>
              <a:t>planeStartDateTime</a:t>
            </a:r>
            <a:r>
              <a:rPr lang="en-US" altLang="zh-CN" sz="800" dirty="0"/>
              <a:t> = </a:t>
            </a:r>
            <a:r>
              <a:rPr lang="en-US" altLang="zh-CN" sz="800" dirty="0" err="1"/>
              <a:t>LocalDateTime.of</a:t>
            </a:r>
            <a:r>
              <a:rPr lang="en-US" altLang="zh-CN" sz="800" dirty="0"/>
              <a:t>(</a:t>
            </a:r>
            <a:r>
              <a:rPr lang="en-US" altLang="zh-CN" sz="800" dirty="0" err="1"/>
              <a:t>LocalDate.parse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plane.getStartDay</a:t>
            </a:r>
            <a:r>
              <a:rPr lang="en-US" altLang="zh-CN" sz="800" dirty="0"/>
              <a:t>()), </a:t>
            </a:r>
            <a:r>
              <a:rPr lang="en-US" altLang="zh-CN" sz="800" dirty="0" err="1"/>
              <a:t>LocalTime.parse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plane.getStartTime</a:t>
            </a:r>
            <a:r>
              <a:rPr lang="en-US" altLang="zh-CN" sz="800" dirty="0"/>
              <a:t>()));</a:t>
            </a:r>
          </a:p>
          <a:p>
            <a:r>
              <a:rPr lang="en-US" altLang="zh-CN" sz="800" dirty="0"/>
              <a:t>                </a:t>
            </a:r>
            <a:r>
              <a:rPr lang="en-US" altLang="zh-CN" sz="800" dirty="0" err="1"/>
              <a:t>LocalDateTime</a:t>
            </a:r>
            <a:r>
              <a:rPr lang="en-US" altLang="zh-CN" sz="800" dirty="0"/>
              <a:t> </a:t>
            </a:r>
            <a:r>
              <a:rPr lang="en-US" altLang="zh-CN" sz="800" dirty="0" err="1"/>
              <a:t>planeEndDateTime</a:t>
            </a:r>
            <a:r>
              <a:rPr lang="en-US" altLang="zh-CN" sz="800" dirty="0"/>
              <a:t> = </a:t>
            </a:r>
            <a:r>
              <a:rPr lang="en-US" altLang="zh-CN" sz="800" dirty="0" err="1"/>
              <a:t>LocalDateTime.of</a:t>
            </a:r>
            <a:r>
              <a:rPr lang="en-US" altLang="zh-CN" sz="800" dirty="0"/>
              <a:t>(</a:t>
            </a:r>
            <a:r>
              <a:rPr lang="en-US" altLang="zh-CN" sz="800" dirty="0" err="1"/>
              <a:t>LocalDate.parse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plane.getEndDay</a:t>
            </a:r>
            <a:r>
              <a:rPr lang="en-US" altLang="zh-CN" sz="800" dirty="0"/>
              <a:t>()), </a:t>
            </a:r>
            <a:r>
              <a:rPr lang="en-US" altLang="zh-CN" sz="800" dirty="0" err="1"/>
              <a:t>LocalTime.parse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plane.getEndTime</a:t>
            </a:r>
            <a:r>
              <a:rPr lang="en-US" altLang="zh-CN" sz="800" dirty="0"/>
              <a:t>()));</a:t>
            </a:r>
          </a:p>
          <a:p>
            <a:r>
              <a:rPr lang="en-US" altLang="zh-CN" sz="800" dirty="0"/>
              <a:t>                if (!</a:t>
            </a:r>
            <a:r>
              <a:rPr lang="en-US" altLang="zh-CN" sz="800" dirty="0" err="1"/>
              <a:t>arrivalTimes.get</a:t>
            </a:r>
            <a:r>
              <a:rPr lang="en-US" altLang="zh-CN" sz="800" dirty="0"/>
              <a:t>(current).</a:t>
            </a:r>
            <a:r>
              <a:rPr lang="en-US" altLang="zh-CN" sz="800" dirty="0" err="1"/>
              <a:t>isBefore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planeStartDateTime</a:t>
            </a:r>
            <a:r>
              <a:rPr lang="en-US" altLang="zh-CN" sz="800" dirty="0"/>
              <a:t>)) continue;</a:t>
            </a:r>
          </a:p>
          <a:p>
            <a:r>
              <a:rPr lang="en-US" altLang="zh-CN" sz="800" dirty="0"/>
              <a:t>                // </a:t>
            </a:r>
            <a:r>
              <a:rPr lang="zh-CN" altLang="en-US" sz="800" dirty="0"/>
              <a:t>检查第一趟航班的起飞日期是否与查询条件中的起飞日期相同</a:t>
            </a:r>
          </a:p>
          <a:p>
            <a:r>
              <a:rPr lang="zh-CN" altLang="en-US" sz="800" dirty="0"/>
              <a:t>                </a:t>
            </a:r>
            <a:r>
              <a:rPr lang="en-US" altLang="zh-CN" sz="800" dirty="0"/>
              <a:t>if (</a:t>
            </a:r>
            <a:r>
              <a:rPr lang="en-US" altLang="zh-CN" sz="800" dirty="0" err="1"/>
              <a:t>distances.get</a:t>
            </a:r>
            <a:r>
              <a:rPr lang="en-US" altLang="zh-CN" sz="800" dirty="0"/>
              <a:t>(current) == 0 &amp;&amp; !</a:t>
            </a:r>
            <a:r>
              <a:rPr lang="en-US" altLang="zh-CN" sz="800" dirty="0" err="1"/>
              <a:t>LocalDate.parse</a:t>
            </a:r>
            <a:r>
              <a:rPr lang="en-US" altLang="zh-CN" sz="800" dirty="0"/>
              <a:t>(</a:t>
            </a:r>
            <a:r>
              <a:rPr lang="en-US" altLang="zh-CN" sz="800" dirty="0" err="1"/>
              <a:t>plane.getStartDay</a:t>
            </a:r>
            <a:r>
              <a:rPr lang="en-US" altLang="zh-CN" sz="800" dirty="0"/>
              <a:t>()).</a:t>
            </a:r>
            <a:r>
              <a:rPr lang="en-US" altLang="zh-CN" sz="800" dirty="0" err="1"/>
              <a:t>isEqual</a:t>
            </a:r>
            <a:r>
              <a:rPr lang="en-US" altLang="zh-CN" sz="800" dirty="0"/>
              <a:t>(</a:t>
            </a:r>
            <a:r>
              <a:rPr lang="en-US" altLang="zh-CN" sz="800" dirty="0" err="1"/>
              <a:t>startDate</a:t>
            </a:r>
            <a:r>
              <a:rPr lang="en-US" altLang="zh-CN" sz="800" dirty="0"/>
              <a:t>) &amp;&amp; first)</a:t>
            </a:r>
          </a:p>
          <a:p>
            <a:r>
              <a:rPr lang="en-US" altLang="zh-CN" sz="800" dirty="0"/>
              <a:t>                    continue;</a:t>
            </a:r>
          </a:p>
          <a:p>
            <a:r>
              <a:rPr lang="en-US" altLang="zh-CN" sz="800" dirty="0"/>
              <a:t>                int </a:t>
            </a:r>
            <a:r>
              <a:rPr lang="en-US" altLang="zh-CN" sz="800" dirty="0" err="1"/>
              <a:t>newDist</a:t>
            </a:r>
            <a:r>
              <a:rPr lang="en-US" altLang="zh-CN" sz="800" dirty="0"/>
              <a:t> = </a:t>
            </a:r>
            <a:r>
              <a:rPr lang="en-US" altLang="zh-CN" sz="800" dirty="0" err="1"/>
              <a:t>distances.get</a:t>
            </a:r>
            <a:r>
              <a:rPr lang="en-US" altLang="zh-CN" sz="800" dirty="0"/>
              <a:t>(current) + </a:t>
            </a:r>
            <a:r>
              <a:rPr lang="en-US" altLang="zh-CN" sz="800" dirty="0" err="1"/>
              <a:t>DistanceCalculator.calculateDistance</a:t>
            </a:r>
            <a:r>
              <a:rPr lang="en-US" altLang="zh-CN" sz="800" dirty="0"/>
              <a:t>(</a:t>
            </a:r>
            <a:r>
              <a:rPr lang="en-US" altLang="zh-CN" sz="800" dirty="0" err="1"/>
              <a:t>current.getAirportX</a:t>
            </a:r>
            <a:r>
              <a:rPr lang="en-US" altLang="zh-CN" sz="800" dirty="0"/>
              <a:t>(), </a:t>
            </a:r>
            <a:r>
              <a:rPr lang="en-US" altLang="zh-CN" sz="800" dirty="0" err="1"/>
              <a:t>current.getAirportY</a:t>
            </a:r>
            <a:r>
              <a:rPr lang="en-US" altLang="zh-CN" sz="800" dirty="0"/>
              <a:t>(), </a:t>
            </a:r>
            <a:r>
              <a:rPr lang="en-US" altLang="zh-CN" sz="800" dirty="0" err="1"/>
              <a:t>neighbor.getAirportX</a:t>
            </a:r>
            <a:r>
              <a:rPr lang="en-US" altLang="zh-CN" sz="800" dirty="0"/>
              <a:t>(), </a:t>
            </a:r>
            <a:r>
              <a:rPr lang="en-US" altLang="zh-CN" sz="800" dirty="0" err="1"/>
              <a:t>neighbor.getAirportY</a:t>
            </a:r>
            <a:r>
              <a:rPr lang="en-US" altLang="zh-CN" sz="800" dirty="0"/>
              <a:t>());</a:t>
            </a:r>
          </a:p>
          <a:p>
            <a:r>
              <a:rPr lang="en-US" altLang="zh-CN" sz="800" dirty="0"/>
              <a:t>                if (</a:t>
            </a:r>
            <a:r>
              <a:rPr lang="en-US" altLang="zh-CN" sz="800" dirty="0" err="1"/>
              <a:t>newDist</a:t>
            </a:r>
            <a:r>
              <a:rPr lang="en-US" altLang="zh-CN" sz="800" dirty="0"/>
              <a:t> &lt; </a:t>
            </a:r>
            <a:r>
              <a:rPr lang="en-US" altLang="zh-CN" sz="800" dirty="0" err="1"/>
              <a:t>distances.get</a:t>
            </a:r>
            <a:r>
              <a:rPr lang="en-US" altLang="zh-CN" sz="800" dirty="0"/>
              <a:t>(neighbor)) {</a:t>
            </a:r>
          </a:p>
          <a:p>
            <a:r>
              <a:rPr lang="en-US" altLang="zh-CN" sz="800" dirty="0"/>
              <a:t>                    ……// </a:t>
            </a:r>
            <a:r>
              <a:rPr lang="zh-CN" altLang="en-US" sz="800"/>
              <a:t>加入航线，更新各表</a:t>
            </a:r>
            <a:endParaRPr lang="en-US" altLang="zh-CN" sz="800" dirty="0"/>
          </a:p>
          <a:p>
            <a:r>
              <a:rPr lang="en-US" altLang="zh-CN" sz="800" dirty="0"/>
              <a:t>                } else if (</a:t>
            </a:r>
            <a:r>
              <a:rPr lang="en-US" altLang="zh-CN" sz="800" dirty="0" err="1"/>
              <a:t>newDist</a:t>
            </a:r>
            <a:r>
              <a:rPr lang="en-US" altLang="zh-CN" sz="800" dirty="0"/>
              <a:t> == </a:t>
            </a:r>
            <a:r>
              <a:rPr lang="en-US" altLang="zh-CN" sz="800" dirty="0" err="1"/>
              <a:t>distances.get</a:t>
            </a:r>
            <a:r>
              <a:rPr lang="en-US" altLang="zh-CN" sz="800" dirty="0"/>
              <a:t>(neighbor)) {</a:t>
            </a:r>
          </a:p>
          <a:p>
            <a:r>
              <a:rPr lang="en-US" altLang="zh-CN" sz="800" dirty="0"/>
              <a:t>                    </a:t>
            </a:r>
            <a:r>
              <a:rPr lang="en-US" altLang="zh-CN" sz="800" dirty="0" err="1"/>
              <a:t>predecessors.get</a:t>
            </a:r>
            <a:r>
              <a:rPr lang="en-US" altLang="zh-CN" sz="800" dirty="0"/>
              <a:t>(neighbor).add(current);</a:t>
            </a:r>
          </a:p>
          <a:p>
            <a:r>
              <a:rPr lang="en-US" altLang="zh-CN" sz="800" dirty="0"/>
              <a:t>                    </a:t>
            </a:r>
            <a:r>
              <a:rPr lang="en-US" altLang="zh-CN" sz="800" dirty="0" err="1"/>
              <a:t>predecessorPlanes.get</a:t>
            </a:r>
            <a:r>
              <a:rPr lang="en-US" altLang="zh-CN" sz="800" dirty="0"/>
              <a:t>(neighbor).add(plane);</a:t>
            </a:r>
          </a:p>
          <a:p>
            <a:r>
              <a:rPr lang="en-US" altLang="zh-CN" sz="800" dirty="0"/>
              <a:t>                }</a:t>
            </a:r>
          </a:p>
          <a:p>
            <a:r>
              <a:rPr lang="en-US" altLang="zh-CN" sz="800" dirty="0"/>
              <a:t>            }</a:t>
            </a:r>
          </a:p>
          <a:p>
            <a:r>
              <a:rPr lang="en-US" altLang="zh-CN" sz="800" dirty="0"/>
              <a:t>        }</a:t>
            </a:r>
            <a:endParaRPr lang="zh-CN" alt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71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F12F4-7DC4-01FD-61DC-0F7CEFAF5F69}"/>
              </a:ext>
            </a:extLst>
          </p:cNvPr>
          <p:cNvGrpSpPr/>
          <p:nvPr/>
        </p:nvGrpSpPr>
        <p:grpSpPr>
          <a:xfrm>
            <a:off x="673101" y="251709"/>
            <a:ext cx="11236113" cy="6007000"/>
            <a:chOff x="672354" y="386418"/>
            <a:chExt cx="11236113" cy="6007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CCF7D77-ABE4-94A7-64C7-004DF8F234D2}"/>
                </a:ext>
              </a:extLst>
            </p:cNvPr>
            <p:cNvGrpSpPr/>
            <p:nvPr/>
          </p:nvGrpSpPr>
          <p:grpSpPr>
            <a:xfrm>
              <a:off x="672354" y="2662905"/>
              <a:ext cx="2914184" cy="3730513"/>
              <a:chOff x="1278779" y="2121632"/>
              <a:chExt cx="2914184" cy="373051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F2BF1B6-753C-3D38-B6A8-C192EEFBDBE6}"/>
                  </a:ext>
                </a:extLst>
              </p:cNvPr>
              <p:cNvSpPr/>
              <p:nvPr/>
            </p:nvSpPr>
            <p:spPr>
              <a:xfrm>
                <a:off x="1278779" y="2208887"/>
                <a:ext cx="2914184" cy="3643258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1BF9841-0777-DE33-70EC-4657B490A2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45664" y="2121632"/>
                <a:ext cx="2786571" cy="1986259"/>
                <a:chOff x="6241225" y="3947066"/>
                <a:chExt cx="2786571" cy="1986259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589A2D7-68AC-6ED9-D446-D2B2F8A5F68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477775" y="3947066"/>
                  <a:ext cx="2550021" cy="1986259"/>
                  <a:chOff x="6589463" y="2162099"/>
                  <a:chExt cx="3027965" cy="1954205"/>
                </a:xfrm>
                <a:noFill/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2F4AE01A-CC01-63FC-7DC5-3E85C025E3FA}"/>
                      </a:ext>
                    </a:extLst>
                  </p:cNvPr>
                  <p:cNvSpPr/>
                  <p:nvPr/>
                </p:nvSpPr>
                <p:spPr>
                  <a:xfrm>
                    <a:off x="6863920" y="2162099"/>
                    <a:ext cx="2686374" cy="753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StartDay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</a:t>
                    </a: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EndDay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 + Sta</a:t>
                    </a:r>
                  </a:p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rtTime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</a:t>
                    </a: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EndTime</a:t>
                    </a: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属性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8542A09-B606-ED2C-2E39-6CA99E8EE079}"/>
                      </a:ext>
                    </a:extLst>
                  </p:cNvPr>
                  <p:cNvSpPr/>
                  <p:nvPr/>
                </p:nvSpPr>
                <p:spPr>
                  <a:xfrm>
                    <a:off x="6589463" y="2900676"/>
                    <a:ext cx="3027965" cy="12156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4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维护与起降时间相关的属性，既</a:t>
                    </a:r>
                    <a:r>
                      <a:rPr kumimoji="1" lang="zh-CN" altLang="en-US" sz="140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方便航空公司管理航班</a:t>
                    </a:r>
                    <a:r>
                      <a:rPr kumimoji="1" lang="zh-CN" altLang="en-US" sz="14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信息，又方便系统为用户寻找合理的出行方案。</a:t>
                    </a: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CDF30B3-A696-B79D-E91F-614E290A9689}"/>
                    </a:ext>
                  </a:extLst>
                </p:cNvPr>
                <p:cNvSpPr txBox="1"/>
                <p:nvPr/>
              </p:nvSpPr>
              <p:spPr>
                <a:xfrm>
                  <a:off x="6241225" y="4090040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0BE9EB-A3DC-AA27-96B4-9E9ABABFF351}"/>
                </a:ext>
              </a:extLst>
            </p:cNvPr>
            <p:cNvSpPr/>
            <p:nvPr/>
          </p:nvSpPr>
          <p:spPr>
            <a:xfrm>
              <a:off x="698959" y="1131089"/>
              <a:ext cx="57751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如何实现核心功能？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85842E-6606-38A9-2794-FDA4006DC7E5}"/>
                </a:ext>
              </a:extLst>
            </p:cNvPr>
            <p:cNvGrpSpPr/>
            <p:nvPr/>
          </p:nvGrpSpPr>
          <p:grpSpPr>
            <a:xfrm>
              <a:off x="3739272" y="2634818"/>
              <a:ext cx="2914184" cy="3706510"/>
              <a:chOff x="1388184" y="2093545"/>
              <a:chExt cx="2914184" cy="370651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10BA9A6-888C-C52F-93AA-70A7F1F5B937}"/>
                  </a:ext>
                </a:extLst>
              </p:cNvPr>
              <p:cNvSpPr/>
              <p:nvPr/>
            </p:nvSpPr>
            <p:spPr>
              <a:xfrm>
                <a:off x="1388184" y="2208887"/>
                <a:ext cx="2914184" cy="3591168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9CB6E61-426B-639E-3C03-3F76F065069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74838" y="2093545"/>
                <a:ext cx="2720898" cy="1738441"/>
                <a:chOff x="6370399" y="3918979"/>
                <a:chExt cx="2720898" cy="1738441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CC35A33-ACC5-C1D1-0640-7BF8DCECAB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370399" y="3918979"/>
                  <a:ext cx="2720898" cy="1738441"/>
                  <a:chOff x="6461961" y="2134462"/>
                  <a:chExt cx="3230868" cy="1710386"/>
                </a:xfrm>
                <a:noFill/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3080D69-782E-5758-511B-65E6F2B0551B}"/>
                      </a:ext>
                    </a:extLst>
                  </p:cNvPr>
                  <p:cNvSpPr/>
                  <p:nvPr/>
                </p:nvSpPr>
                <p:spPr>
                  <a:xfrm>
                    <a:off x="7055380" y="2134462"/>
                    <a:ext cx="2637449" cy="8925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departureAirport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</a:t>
                    </a: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arriv</a:t>
                    </a:r>
                    <a:endParaRPr kumimoji="1" lang="en-US" altLang="zh-CN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alAirport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 + </a:t>
                    </a: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startCity</a:t>
                    </a:r>
                    <a:r>
                      <a: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/En</a:t>
                    </a:r>
                  </a:p>
                  <a:p>
                    <a:pPr>
                      <a:lnSpc>
                        <a:spcPct val="100000"/>
                      </a:lnSpc>
                    </a:pPr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dCity</a:t>
                    </a:r>
                    <a:r>
                      <a:rPr kumimoji="1" lang="zh-CN" altLang="en-US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属性</a:t>
                    </a:r>
                    <a:endParaRPr kumimoji="1" lang="en-US" altLang="zh-CN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2E0F026-743F-9A63-A1A1-AD98F33FCE64}"/>
                      </a:ext>
                    </a:extLst>
                  </p:cNvPr>
                  <p:cNvSpPr/>
                  <p:nvPr/>
                </p:nvSpPr>
                <p:spPr>
                  <a:xfrm>
                    <a:off x="6461961" y="2883580"/>
                    <a:ext cx="3230867" cy="961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4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维护与出发地和目的地相关的属性，便于在中转等查询条件中寻找合理的出行方案。</a:t>
                    </a:r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22A774-819E-781B-E403-0B66F4F57235}"/>
                    </a:ext>
                  </a:extLst>
                </p:cNvPr>
                <p:cNvSpPr txBox="1"/>
                <p:nvPr/>
              </p:nvSpPr>
              <p:spPr>
                <a:xfrm>
                  <a:off x="6370401" y="4060113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FE83BC-0D01-BACC-64B3-6D771F2F4ABD}"/>
                </a:ext>
              </a:extLst>
            </p:cNvPr>
            <p:cNvGrpSpPr/>
            <p:nvPr/>
          </p:nvGrpSpPr>
          <p:grpSpPr>
            <a:xfrm>
              <a:off x="6833777" y="386418"/>
              <a:ext cx="5074690" cy="6007000"/>
              <a:chOff x="1410089" y="-154855"/>
              <a:chExt cx="2814069" cy="60070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60E045E-AB17-BB61-F8B5-B49EB7BABAF7}"/>
                  </a:ext>
                </a:extLst>
              </p:cNvPr>
              <p:cNvSpPr/>
              <p:nvPr/>
            </p:nvSpPr>
            <p:spPr>
              <a:xfrm>
                <a:off x="1410089" y="2208887"/>
                <a:ext cx="2814068" cy="3643258"/>
              </a:xfrm>
              <a:prstGeom prst="roundRect">
                <a:avLst>
                  <a:gd name="adj" fmla="val 8000"/>
                </a:avLst>
              </a:prstGeom>
              <a:solidFill>
                <a:schemeClr val="bg1"/>
              </a:solidFill>
              <a:ln w="12700" cap="flat">
                <a:solidFill>
                  <a:schemeClr val="accent1"/>
                </a:solidFill>
                <a:prstDash val="solid"/>
                <a:miter/>
              </a:ln>
              <a:effectLst>
                <a:outerShdw dist="50800" dir="2700000" algn="ctr" rotWithShape="0">
                  <a:schemeClr val="accent1"/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98A9429-BAA9-AE1F-B7AB-54E84DC4B60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47574" y="-154855"/>
                <a:ext cx="2776584" cy="2968602"/>
                <a:chOff x="6343135" y="1670579"/>
                <a:chExt cx="2776585" cy="296860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73087A0-32E1-2A0C-6DA3-7948E9E06BAA}"/>
                    </a:ext>
                  </a:extLst>
                </p:cNvPr>
                <p:cNvSpPr/>
                <p:nvPr/>
              </p:nvSpPr>
              <p:spPr>
                <a:xfrm>
                  <a:off x="6687132" y="1670579"/>
                  <a:ext cx="2432588" cy="3995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108000" rIns="108000" bIns="10800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endParaRPr kumimoji="1" lang="en-US" altLang="zh-CN" sz="105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FCE4582-7986-2449-BD37-719A338E756F}"/>
                    </a:ext>
                  </a:extLst>
                </p:cNvPr>
                <p:cNvSpPr txBox="1"/>
                <p:nvPr/>
              </p:nvSpPr>
              <p:spPr>
                <a:xfrm>
                  <a:off x="6343135" y="4099181"/>
                  <a:ext cx="299446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1936D8-69AF-B096-803C-C9624AE5499B}"/>
                </a:ext>
              </a:extLst>
            </p:cNvPr>
            <p:cNvSpPr/>
            <p:nvPr/>
          </p:nvSpPr>
          <p:spPr>
            <a:xfrm>
              <a:off x="3469272" y="1126648"/>
              <a:ext cx="4521687" cy="5927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维护航班表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Plane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，处理及简化数据库查询语句，确保准确、稳定、高效。</a:t>
              </a: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功能实现（数据库层面）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D1A1824-AA67-F5C9-F120-2271CB16B64A}"/>
              </a:ext>
            </a:extLst>
          </p:cNvPr>
          <p:cNvSpPr/>
          <p:nvPr/>
        </p:nvSpPr>
        <p:spPr>
          <a:xfrm>
            <a:off x="7454519" y="2615451"/>
            <a:ext cx="4157617" cy="907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00000"/>
              </a:lnSpc>
            </a:pPr>
            <a:endParaRPr kumimoji="1" lang="en-US" altLang="zh-CN" sz="16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51B9D3-46D9-4989-B93D-6DEC67C4AD52}"/>
              </a:ext>
            </a:extLst>
          </p:cNvPr>
          <p:cNvSpPr txBox="1"/>
          <p:nvPr/>
        </p:nvSpPr>
        <p:spPr>
          <a:xfrm>
            <a:off x="7510608" y="2680311"/>
            <a:ext cx="377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number_all</a:t>
            </a:r>
            <a:r>
              <a:rPr lang="en-US" altLang="zh-CN" b="1" dirty="0"/>
              <a:t>/</a:t>
            </a:r>
            <a:r>
              <a:rPr lang="en-US" altLang="zh-CN" b="1" dirty="0" err="1"/>
              <a:t>number_rest</a:t>
            </a:r>
            <a:r>
              <a:rPr lang="zh-CN" altLang="en-US" b="1" dirty="0"/>
              <a:t>属性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C85CB4-F202-D526-77B3-1B2000EADF0D}"/>
              </a:ext>
            </a:extLst>
          </p:cNvPr>
          <p:cNvSpPr txBox="1"/>
          <p:nvPr/>
        </p:nvSpPr>
        <p:spPr>
          <a:xfrm>
            <a:off x="6958361" y="3294291"/>
            <a:ext cx="47801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维护航班的总座位数和剩余座位数，用于初始化选座购票界面、每</a:t>
            </a:r>
            <a:r>
              <a:rPr lang="en-US" altLang="zh-CN" sz="1400" dirty="0"/>
              <a:t>5</a:t>
            </a:r>
            <a:r>
              <a:rPr lang="zh-CN" altLang="en-US" sz="1400" dirty="0"/>
              <a:t>秒更新航班状态、出行方案规划以及改签时作为确定是否能改签到该航班的判断标准，并且有助于航空公司对旗下航班的购票率进行数据分析</a:t>
            </a:r>
            <a:r>
              <a:rPr lang="zh-CN" altLang="en-US" sz="1400"/>
              <a:t>，帮助航空公司用户规划航班的增删。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18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05.</a:t>
            </a:r>
            <a:r>
              <a:rPr kumimoji="1" lang="zh-CN" altLang="en-US" sz="3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数据库设计</a:t>
            </a:r>
            <a:br>
              <a:rPr kumimoji="1" lang="en-US" altLang="zh-CN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Database Design</a:t>
            </a:r>
            <a:endParaRPr lang="en-US" altLang="zh-CN" sz="1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35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>
            <a:extLst>
              <a:ext uri="{FF2B5EF4-FFF2-40B4-BE49-F238E27FC236}">
                <a16:creationId xmlns:a16="http://schemas.microsoft.com/office/drawing/2014/main" id="{6A72C740-92A7-DF9A-9BAF-9DC35221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85060"/>
            <a:ext cx="10852150" cy="63249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数据库设计</a:t>
            </a:r>
            <a:r>
              <a:rPr lang="en-US" altLang="zh-CN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---ER</a:t>
            </a: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图与模型图</a:t>
            </a:r>
            <a:endParaRPr lang="en-US" sz="3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BFB153-5AC2-A2EE-0067-C2DACAC5AABF}"/>
              </a:ext>
            </a:extLst>
          </p:cNvPr>
          <p:cNvSpPr txBox="1"/>
          <p:nvPr/>
        </p:nvSpPr>
        <p:spPr>
          <a:xfrm>
            <a:off x="4639730" y="3547755"/>
            <a:ext cx="8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ER</a:t>
            </a:r>
            <a:r>
              <a:rPr lang="zh-CN" altLang="en-US" b="1" dirty="0"/>
              <a:t>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E40C26-DD84-05E2-D78F-090F8B7F30C2}"/>
              </a:ext>
            </a:extLst>
          </p:cNvPr>
          <p:cNvSpPr txBox="1"/>
          <p:nvPr/>
        </p:nvSpPr>
        <p:spPr>
          <a:xfrm>
            <a:off x="8525742" y="6468137"/>
            <a:ext cx="87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模型图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84BC3-435C-4128-2FEB-C457A6BB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21" y="85060"/>
            <a:ext cx="5879148" cy="6339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37B4A-0367-1332-05CF-CDFBAED3F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31"/>
            <a:ext cx="4639730" cy="618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265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>
            <a:extLst>
              <a:ext uri="{FF2B5EF4-FFF2-40B4-BE49-F238E27FC236}">
                <a16:creationId xmlns:a16="http://schemas.microsoft.com/office/drawing/2014/main" id="{6A72C740-92A7-DF9A-9BAF-9DC35221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85060"/>
            <a:ext cx="10852150" cy="63249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数据库设计</a:t>
            </a:r>
            <a:r>
              <a:rPr lang="en-US" altLang="zh-CN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---</a:t>
            </a: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重要数据表简介</a:t>
            </a:r>
            <a:endParaRPr lang="en-US" sz="3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4CAD15-90A6-CC48-506E-A80C31A7895C}"/>
              </a:ext>
            </a:extLst>
          </p:cNvPr>
          <p:cNvSpPr txBox="1"/>
          <p:nvPr/>
        </p:nvSpPr>
        <p:spPr>
          <a:xfrm>
            <a:off x="666750" y="719174"/>
            <a:ext cx="499730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1.User</a:t>
            </a:r>
            <a:r>
              <a:rPr lang="zh-CN" altLang="en-US" sz="1400" dirty="0"/>
              <a:t>表：用户表，用于登记用户的账号、密码等重要信息</a:t>
            </a:r>
            <a:endParaRPr lang="en-US" altLang="zh-CN" sz="1400" dirty="0"/>
          </a:p>
          <a:p>
            <a:r>
              <a:rPr lang="en-US" altLang="zh-CN" sz="1400" dirty="0"/>
              <a:t>2.UserType</a:t>
            </a:r>
            <a:r>
              <a:rPr lang="zh-CN" altLang="en-US" sz="1400" dirty="0"/>
              <a:t>表：用户类型表，用于登记用户所属类型</a:t>
            </a:r>
            <a:endParaRPr lang="en-US" altLang="zh-CN" sz="1400" dirty="0"/>
          </a:p>
          <a:p>
            <a:r>
              <a:rPr lang="en-US" altLang="zh-CN" sz="1400" dirty="0"/>
              <a:t>3.Person</a:t>
            </a:r>
            <a:r>
              <a:rPr lang="zh-CN" altLang="en-US" sz="1400" dirty="0"/>
              <a:t>表：人员表，关联用户表，存储其他相关信息如邮箱、电话等</a:t>
            </a:r>
            <a:endParaRPr lang="en-US" altLang="zh-CN" sz="1400" dirty="0"/>
          </a:p>
          <a:p>
            <a:r>
              <a:rPr lang="en-US" altLang="zh-CN" sz="1400" dirty="0"/>
              <a:t>4.Client</a:t>
            </a:r>
            <a:r>
              <a:rPr lang="zh-CN" altLang="en-US" sz="1400" dirty="0"/>
              <a:t>表：用户信息表，人员表的子表，描述一般用户的个人信息</a:t>
            </a:r>
            <a:endParaRPr lang="en-US" altLang="zh-CN" sz="1400" dirty="0"/>
          </a:p>
          <a:p>
            <a:r>
              <a:rPr lang="en-US" altLang="zh-CN" sz="1400" dirty="0"/>
              <a:t>5.AirlineCompany</a:t>
            </a:r>
            <a:r>
              <a:rPr lang="zh-CN" altLang="en-US" sz="1400" dirty="0"/>
              <a:t>表：用户信息表，人员表的子表，描述航空公司信息</a:t>
            </a:r>
            <a:endParaRPr lang="en-US" altLang="zh-CN" sz="1400" dirty="0"/>
          </a:p>
          <a:p>
            <a:r>
              <a:rPr lang="en-US" altLang="zh-CN" sz="1400" dirty="0"/>
              <a:t>6.Nation</a:t>
            </a:r>
            <a:r>
              <a:rPr lang="zh-CN" altLang="en-US" sz="1400" dirty="0"/>
              <a:t>表：国家信息表，存储国家相关信息</a:t>
            </a:r>
            <a:endParaRPr lang="en-US" altLang="zh-CN" sz="1400" dirty="0"/>
          </a:p>
          <a:p>
            <a:r>
              <a:rPr lang="en-US" altLang="zh-CN" sz="1400" dirty="0"/>
              <a:t>7. </a:t>
            </a:r>
            <a:r>
              <a:rPr lang="en-US" altLang="zh-CN" sz="1400" dirty="0" err="1"/>
              <a:t>VisaFreeAgreement</a:t>
            </a:r>
            <a:r>
              <a:rPr lang="zh-CN" altLang="en-US" sz="1400" dirty="0"/>
              <a:t>：免签表，描述国家间的免签关系</a:t>
            </a:r>
            <a:endParaRPr lang="en-US" altLang="zh-CN" sz="1400" dirty="0"/>
          </a:p>
          <a:p>
            <a:r>
              <a:rPr lang="en-US" altLang="zh-CN" sz="1400" dirty="0"/>
              <a:t>8.City</a:t>
            </a:r>
            <a:r>
              <a:rPr lang="zh-CN" altLang="en-US" sz="1400" dirty="0"/>
              <a:t>表：城市信息表，关联国家表，存储城市信息</a:t>
            </a:r>
            <a:endParaRPr lang="en-US" altLang="zh-CN" sz="1400" dirty="0"/>
          </a:p>
          <a:p>
            <a:r>
              <a:rPr lang="en-US" altLang="zh-CN" sz="1400" dirty="0"/>
              <a:t>9.Airport</a:t>
            </a:r>
            <a:r>
              <a:rPr lang="zh-CN" altLang="en-US" sz="1400" dirty="0"/>
              <a:t>表：机场信息表，关联城市表，存储机场相关信息</a:t>
            </a:r>
            <a:endParaRPr lang="en-US" altLang="zh-CN" sz="1400" dirty="0"/>
          </a:p>
          <a:p>
            <a:r>
              <a:rPr lang="en-US" altLang="zh-CN" sz="1400" dirty="0"/>
              <a:t>10.Spot</a:t>
            </a:r>
            <a:r>
              <a:rPr lang="zh-CN" altLang="en-US" sz="1400" dirty="0"/>
              <a:t>表：景点信息表，关联城市表，存储景点相关信息</a:t>
            </a:r>
            <a:endParaRPr lang="en-US" altLang="zh-CN" sz="1400" dirty="0"/>
          </a:p>
          <a:p>
            <a:r>
              <a:rPr lang="en-US" altLang="zh-CN" sz="1400" dirty="0"/>
              <a:t>11.Tariff</a:t>
            </a:r>
            <a:r>
              <a:rPr lang="zh-CN" altLang="en-US" sz="1400" dirty="0"/>
              <a:t>表：航班价目表，记录了航空公司对其旗下航班所设定的不同类型服务以及其价格</a:t>
            </a:r>
            <a:endParaRPr lang="en-US" altLang="zh-CN" sz="1400" dirty="0"/>
          </a:p>
          <a:p>
            <a:r>
              <a:rPr lang="en-US" altLang="zh-CN" sz="1400" dirty="0"/>
              <a:t>12.Plane</a:t>
            </a:r>
            <a:r>
              <a:rPr lang="zh-CN" altLang="en-US" sz="1400" dirty="0"/>
              <a:t>表：航班信息表，描述了航班的所有信息、具体状态（如余票售罄、正在值机等）</a:t>
            </a:r>
            <a:endParaRPr lang="en-US" altLang="zh-CN" sz="1400" dirty="0"/>
          </a:p>
          <a:p>
            <a:r>
              <a:rPr lang="en-US" altLang="zh-CN" sz="1400" dirty="0"/>
              <a:t>13.Seat</a:t>
            </a:r>
            <a:r>
              <a:rPr lang="zh-CN" altLang="en-US" sz="1400" dirty="0"/>
              <a:t>表：座位信息表，关联航班表、订单表，记录了座位的行列号、基础价格、状态等信息</a:t>
            </a:r>
            <a:endParaRPr lang="en-US" altLang="zh-CN" sz="1400" dirty="0"/>
          </a:p>
          <a:p>
            <a:r>
              <a:rPr lang="en-US" altLang="zh-CN" sz="1400" dirty="0"/>
              <a:t>14.Deal</a:t>
            </a:r>
            <a:r>
              <a:rPr lang="zh-CN" altLang="en-US" sz="1400" dirty="0"/>
              <a:t>表：订单记录表，与座位表关联，记录订单价值等信息</a:t>
            </a:r>
            <a:endParaRPr lang="en-US" altLang="zh-CN" sz="1400" dirty="0"/>
          </a:p>
          <a:p>
            <a:r>
              <a:rPr lang="en-US" altLang="zh-CN" sz="1400" dirty="0"/>
              <a:t>15. Notification</a:t>
            </a:r>
            <a:r>
              <a:rPr lang="zh-CN" altLang="en-US" sz="1400" dirty="0"/>
              <a:t>表：通知信息表，与人员表关联，存储了系统发布的通知信息</a:t>
            </a:r>
            <a:endParaRPr lang="en-US" altLang="zh-CN" sz="1400" dirty="0"/>
          </a:p>
          <a:p>
            <a:r>
              <a:rPr lang="en-US" altLang="zh-CN" sz="1400" dirty="0"/>
              <a:t>16. </a:t>
            </a:r>
            <a:r>
              <a:rPr lang="en-US" altLang="zh-CN" sz="1400" dirty="0" err="1"/>
              <a:t>TravelRecord</a:t>
            </a:r>
            <a:r>
              <a:rPr lang="zh-CN" altLang="en-US" sz="1400" dirty="0"/>
              <a:t>表：出行记录表，与用户表关联，用于用户订单的展示</a:t>
            </a:r>
            <a:endParaRPr lang="en-US" altLang="zh-CN" sz="1400" dirty="0"/>
          </a:p>
          <a:p>
            <a:r>
              <a:rPr lang="en-US" altLang="zh-CN" sz="1400" dirty="0"/>
              <a:t>17.Message</a:t>
            </a:r>
            <a:r>
              <a:rPr lang="zh-CN" altLang="en-US" sz="1400" dirty="0"/>
              <a:t>表：消息表，用于用户间通信</a:t>
            </a:r>
            <a:endParaRPr lang="en-US" altLang="zh-CN" sz="1400" dirty="0"/>
          </a:p>
          <a:p>
            <a:r>
              <a:rPr lang="en-US" altLang="zh-CN" sz="1400" dirty="0"/>
              <a:t>18.SpotTicket</a:t>
            </a:r>
            <a:r>
              <a:rPr lang="zh-CN" altLang="en-US" sz="1400" dirty="0"/>
              <a:t>表：景点门票表，用于记录景点门票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414084-2318-2E32-90E5-B649CFA25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61" y="85059"/>
            <a:ext cx="4997301" cy="6665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035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0" y="0"/>
            <a:ext cx="11531601" cy="6858000"/>
            <a:chOff x="660400" y="0"/>
            <a:chExt cx="11531601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B78DA37-39A5-4A17-8A61-52FA2DF3B4AA}"/>
                </a:ext>
              </a:extLst>
            </p:cNvPr>
            <p:cNvSpPr/>
            <p:nvPr/>
          </p:nvSpPr>
          <p:spPr>
            <a:xfrm>
              <a:off x="8048664" y="0"/>
              <a:ext cx="4143337" cy="6858000"/>
            </a:xfrm>
            <a:custGeom>
              <a:avLst/>
              <a:gdLst>
                <a:gd name="connsiteX0" fmla="*/ 1591457 w 4143337"/>
                <a:gd name="connsiteY0" fmla="*/ 0 h 6858000"/>
                <a:gd name="connsiteX1" fmla="*/ 4143337 w 4143337"/>
                <a:gd name="connsiteY1" fmla="*/ 0 h 6858000"/>
                <a:gd name="connsiteX2" fmla="*/ 4143337 w 4143337"/>
                <a:gd name="connsiteY2" fmla="*/ 6858000 h 6858000"/>
                <a:gd name="connsiteX3" fmla="*/ 3285275 w 4143337"/>
                <a:gd name="connsiteY3" fmla="*/ 6858000 h 6858000"/>
                <a:gd name="connsiteX4" fmla="*/ 293588 w 4143337"/>
                <a:gd name="connsiteY4" fmla="*/ 6000915 h 6858000"/>
                <a:gd name="connsiteX5" fmla="*/ 15769 w 4143337"/>
                <a:gd name="connsiteY5" fmla="*/ 5499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3337" h="6858000">
                  <a:moveTo>
                    <a:pt x="1591457" y="0"/>
                  </a:moveTo>
                  <a:lnTo>
                    <a:pt x="4143337" y="0"/>
                  </a:lnTo>
                  <a:lnTo>
                    <a:pt x="4143337" y="6858000"/>
                  </a:lnTo>
                  <a:lnTo>
                    <a:pt x="3285275" y="6858000"/>
                  </a:lnTo>
                  <a:lnTo>
                    <a:pt x="293588" y="6000915"/>
                  </a:lnTo>
                  <a:cubicBezTo>
                    <a:pt x="78546" y="5939308"/>
                    <a:pt x="-45838" y="5715039"/>
                    <a:pt x="15769" y="5499997"/>
                  </a:cubicBez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3116081-7DAA-4E79-B614-B70B3D3E04D5}"/>
                </a:ext>
              </a:extLst>
            </p:cNvPr>
            <p:cNvSpPr/>
            <p:nvPr/>
          </p:nvSpPr>
          <p:spPr>
            <a:xfrm>
              <a:off x="683185" y="5891778"/>
              <a:ext cx="2200768" cy="966222"/>
            </a:xfrm>
            <a:custGeom>
              <a:avLst/>
              <a:gdLst>
                <a:gd name="connsiteX0" fmla="*/ 1921054 w 2200768"/>
                <a:gd name="connsiteY0" fmla="*/ 699 h 966222"/>
                <a:gd name="connsiteX1" fmla="*/ 2106796 w 2200768"/>
                <a:gd name="connsiteY1" fmla="*/ 180084 h 966222"/>
                <a:gd name="connsiteX2" fmla="*/ 2200768 w 2200768"/>
                <a:gd name="connsiteY2" fmla="*/ 966222 h 966222"/>
                <a:gd name="connsiteX3" fmla="*/ 65354 w 2200768"/>
                <a:gd name="connsiteY3" fmla="*/ 966222 h 966222"/>
                <a:gd name="connsiteX4" fmla="*/ 1465 w 2200768"/>
                <a:gd name="connsiteY4" fmla="*/ 431748 h 966222"/>
                <a:gd name="connsiteX5" fmla="*/ 180084 w 2200768"/>
                <a:gd name="connsiteY5" fmla="*/ 204628 h 966222"/>
                <a:gd name="connsiteX6" fmla="*/ 1879676 w 2200768"/>
                <a:gd name="connsiteY6" fmla="*/ 1465 h 966222"/>
                <a:gd name="connsiteX7" fmla="*/ 1921054 w 2200768"/>
                <a:gd name="connsiteY7" fmla="*/ 699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68" h="966222">
                  <a:moveTo>
                    <a:pt x="1921054" y="699"/>
                  </a:moveTo>
                  <a:cubicBezTo>
                    <a:pt x="2015759" y="8565"/>
                    <a:pt x="2095077" y="82047"/>
                    <a:pt x="2106796" y="180084"/>
                  </a:cubicBezTo>
                  <a:lnTo>
                    <a:pt x="2200768" y="966222"/>
                  </a:lnTo>
                  <a:lnTo>
                    <a:pt x="65354" y="966222"/>
                  </a:lnTo>
                  <a:lnTo>
                    <a:pt x="1465" y="431748"/>
                  </a:lnTo>
                  <a:cubicBezTo>
                    <a:pt x="-11928" y="319705"/>
                    <a:pt x="68042" y="218021"/>
                    <a:pt x="180084" y="204628"/>
                  </a:cubicBezTo>
                  <a:lnTo>
                    <a:pt x="1879676" y="1465"/>
                  </a:lnTo>
                  <a:cubicBezTo>
                    <a:pt x="1893681" y="-209"/>
                    <a:pt x="1907524" y="-425"/>
                    <a:pt x="1921054" y="69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B3F40A1-FB4C-4B51-997E-66DEB68CCF82}"/>
                </a:ext>
              </a:extLst>
            </p:cNvPr>
            <p:cNvSpPr/>
            <p:nvPr/>
          </p:nvSpPr>
          <p:spPr>
            <a:xfrm rot="21111537">
              <a:off x="6981404" y="5456646"/>
              <a:ext cx="596921" cy="596921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43CCB5B-70F4-48F3-ABA9-E65FCA1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1437283" y="1661596"/>
              <a:ext cx="808892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89744F3-280A-463C-B90D-401093162C33}"/>
                </a:ext>
              </a:extLst>
            </p:cNvPr>
            <p:cNvCxnSpPr>
              <a:cxnSpLocks/>
            </p:cNvCxnSpPr>
            <p:nvPr/>
          </p:nvCxnSpPr>
          <p:spPr>
            <a:xfrm>
              <a:off x="2558411" y="1661596"/>
              <a:ext cx="2321169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DB82B2-F347-4E1D-8BDC-8BF4560D8762}"/>
                </a:ext>
              </a:extLst>
            </p:cNvPr>
            <p:cNvSpPr txBox="1"/>
            <p:nvPr/>
          </p:nvSpPr>
          <p:spPr>
            <a:xfrm>
              <a:off x="1293610" y="1815317"/>
              <a:ext cx="5568107" cy="40471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访问控制和权限管理</a:t>
              </a:r>
              <a:r>
                <a:rPr kumimoji="0" lang="en-US" altLang="zh-CN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: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使用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Spring Security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可以有效地管理用户身份验证和授权。确保只有经过身份验证的用户才能访问数据库，并且根据其角色或权限限制其访问特定的数据或功能。对于数据库用户和权限配置，确保在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MySQL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中只给用户分配最小权限。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en-US" altLang="zh-CN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API </a:t>
              </a: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安全性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RESTful API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受到身份验证和授权的保护，使用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OAuth 2.0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、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JWT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等标准进行保护，防止未经授权的访问。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en-US" altLang="zh-CN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SQL </a:t>
              </a: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注入防护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：使用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Spring Data JPA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等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ORM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工具来自动处理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SQL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查询，可以有效地防止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SQL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注入攻击。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数据加密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MySQL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中，可以启用数据加密功能，对敏感数据进行加密存储。在应用层，敏感信息（如密码）在保存到数据库之前加密。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输入验证和数据完整性输入验证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：使用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Spring Boot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中的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@Valid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注解以及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Hibernate Validator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对用户输入进行严格的验证，以防止恶意输入。在数据库层面，通过设置数据表字段的约束（如 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NOT NULL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、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UNIQUE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、</a:t>
              </a:r>
              <a:r>
                <a:rPr kumimoji="0" lang="en-US" altLang="zh-CN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CHECK 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等）来增强数据的完整性。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15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备份与导入</a:t>
              </a: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：允许管理员操作备份</a:t>
              </a:r>
              <a:r>
                <a:rPr lang="en-US" altLang="zh-CN" sz="115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sql</a:t>
              </a: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文件与导入</a:t>
              </a:r>
              <a:r>
                <a:rPr lang="en-US" altLang="zh-CN" sz="115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sql</a:t>
              </a: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文件；设定每天中午</a:t>
              </a:r>
              <a:r>
                <a:rPr lang="en-US" altLang="zh-CN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12</a:t>
              </a: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点执行一次自动备份。</a:t>
              </a:r>
              <a:endParaRPr kumimoji="0" lang="en-US" altLang="zh-CN" sz="11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0C2A753-7021-4008-ACEE-67118296AF0A}"/>
                </a:ext>
              </a:extLst>
            </p:cNvPr>
            <p:cNvSpPr txBox="1"/>
            <p:nvPr/>
          </p:nvSpPr>
          <p:spPr>
            <a:xfrm>
              <a:off x="1293610" y="984656"/>
              <a:ext cx="432660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安全性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119DA44-0B06-4DDE-87F7-578AC61FE46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51898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70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0" y="0"/>
            <a:ext cx="11531601" cy="6858000"/>
            <a:chOff x="660400" y="0"/>
            <a:chExt cx="11531601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B78DA37-39A5-4A17-8A61-52FA2DF3B4AA}"/>
                </a:ext>
              </a:extLst>
            </p:cNvPr>
            <p:cNvSpPr/>
            <p:nvPr/>
          </p:nvSpPr>
          <p:spPr>
            <a:xfrm>
              <a:off x="8048664" y="0"/>
              <a:ext cx="4143337" cy="6858000"/>
            </a:xfrm>
            <a:custGeom>
              <a:avLst/>
              <a:gdLst>
                <a:gd name="connsiteX0" fmla="*/ 1591457 w 4143337"/>
                <a:gd name="connsiteY0" fmla="*/ 0 h 6858000"/>
                <a:gd name="connsiteX1" fmla="*/ 4143337 w 4143337"/>
                <a:gd name="connsiteY1" fmla="*/ 0 h 6858000"/>
                <a:gd name="connsiteX2" fmla="*/ 4143337 w 4143337"/>
                <a:gd name="connsiteY2" fmla="*/ 6858000 h 6858000"/>
                <a:gd name="connsiteX3" fmla="*/ 3285275 w 4143337"/>
                <a:gd name="connsiteY3" fmla="*/ 6858000 h 6858000"/>
                <a:gd name="connsiteX4" fmla="*/ 293588 w 4143337"/>
                <a:gd name="connsiteY4" fmla="*/ 6000915 h 6858000"/>
                <a:gd name="connsiteX5" fmla="*/ 15769 w 4143337"/>
                <a:gd name="connsiteY5" fmla="*/ 5499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3337" h="6858000">
                  <a:moveTo>
                    <a:pt x="1591457" y="0"/>
                  </a:moveTo>
                  <a:lnTo>
                    <a:pt x="4143337" y="0"/>
                  </a:lnTo>
                  <a:lnTo>
                    <a:pt x="4143337" y="6858000"/>
                  </a:lnTo>
                  <a:lnTo>
                    <a:pt x="3285275" y="6858000"/>
                  </a:lnTo>
                  <a:lnTo>
                    <a:pt x="293588" y="6000915"/>
                  </a:lnTo>
                  <a:cubicBezTo>
                    <a:pt x="78546" y="5939308"/>
                    <a:pt x="-45838" y="5715039"/>
                    <a:pt x="15769" y="5499997"/>
                  </a:cubicBez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3116081-7DAA-4E79-B614-B70B3D3E04D5}"/>
                </a:ext>
              </a:extLst>
            </p:cNvPr>
            <p:cNvSpPr/>
            <p:nvPr/>
          </p:nvSpPr>
          <p:spPr>
            <a:xfrm>
              <a:off x="683185" y="5891778"/>
              <a:ext cx="2200768" cy="966222"/>
            </a:xfrm>
            <a:custGeom>
              <a:avLst/>
              <a:gdLst>
                <a:gd name="connsiteX0" fmla="*/ 1921054 w 2200768"/>
                <a:gd name="connsiteY0" fmla="*/ 699 h 966222"/>
                <a:gd name="connsiteX1" fmla="*/ 2106796 w 2200768"/>
                <a:gd name="connsiteY1" fmla="*/ 180084 h 966222"/>
                <a:gd name="connsiteX2" fmla="*/ 2200768 w 2200768"/>
                <a:gd name="connsiteY2" fmla="*/ 966222 h 966222"/>
                <a:gd name="connsiteX3" fmla="*/ 65354 w 2200768"/>
                <a:gd name="connsiteY3" fmla="*/ 966222 h 966222"/>
                <a:gd name="connsiteX4" fmla="*/ 1465 w 2200768"/>
                <a:gd name="connsiteY4" fmla="*/ 431748 h 966222"/>
                <a:gd name="connsiteX5" fmla="*/ 180084 w 2200768"/>
                <a:gd name="connsiteY5" fmla="*/ 204628 h 966222"/>
                <a:gd name="connsiteX6" fmla="*/ 1879676 w 2200768"/>
                <a:gd name="connsiteY6" fmla="*/ 1465 h 966222"/>
                <a:gd name="connsiteX7" fmla="*/ 1921054 w 2200768"/>
                <a:gd name="connsiteY7" fmla="*/ 699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68" h="966222">
                  <a:moveTo>
                    <a:pt x="1921054" y="699"/>
                  </a:moveTo>
                  <a:cubicBezTo>
                    <a:pt x="2015759" y="8565"/>
                    <a:pt x="2095077" y="82047"/>
                    <a:pt x="2106796" y="180084"/>
                  </a:cubicBezTo>
                  <a:lnTo>
                    <a:pt x="2200768" y="966222"/>
                  </a:lnTo>
                  <a:lnTo>
                    <a:pt x="65354" y="966222"/>
                  </a:lnTo>
                  <a:lnTo>
                    <a:pt x="1465" y="431748"/>
                  </a:lnTo>
                  <a:cubicBezTo>
                    <a:pt x="-11928" y="319705"/>
                    <a:pt x="68042" y="218021"/>
                    <a:pt x="180084" y="204628"/>
                  </a:cubicBezTo>
                  <a:lnTo>
                    <a:pt x="1879676" y="1465"/>
                  </a:lnTo>
                  <a:cubicBezTo>
                    <a:pt x="1893681" y="-209"/>
                    <a:pt x="1907524" y="-425"/>
                    <a:pt x="1921054" y="69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B3F40A1-FB4C-4B51-997E-66DEB68CCF82}"/>
                </a:ext>
              </a:extLst>
            </p:cNvPr>
            <p:cNvSpPr/>
            <p:nvPr/>
          </p:nvSpPr>
          <p:spPr>
            <a:xfrm rot="21111537">
              <a:off x="6981404" y="5456646"/>
              <a:ext cx="596921" cy="596921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43CCB5B-70F4-48F3-ABA9-E65FCA1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1437283" y="1661596"/>
              <a:ext cx="808892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89744F3-280A-463C-B90D-401093162C33}"/>
                </a:ext>
              </a:extLst>
            </p:cNvPr>
            <p:cNvCxnSpPr>
              <a:cxnSpLocks/>
            </p:cNvCxnSpPr>
            <p:nvPr/>
          </p:nvCxnSpPr>
          <p:spPr>
            <a:xfrm>
              <a:off x="2558411" y="1661596"/>
              <a:ext cx="2321169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DB82B2-F347-4E1D-8BDC-8BF4560D8762}"/>
                </a:ext>
              </a:extLst>
            </p:cNvPr>
            <p:cNvSpPr txBox="1"/>
            <p:nvPr/>
          </p:nvSpPr>
          <p:spPr>
            <a:xfrm>
              <a:off x="1293610" y="1661596"/>
              <a:ext cx="5791131" cy="4324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1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数据库表设计</a:t>
              </a: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</a:t>
              </a:r>
              <a:endParaRPr kumimoji="0" lang="en-US" altLang="zh-CN" sz="11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①</a:t>
              </a:r>
              <a:r>
                <a:rPr lang="zh-CN" altLang="en-US" sz="1150" b="1" dirty="0"/>
                <a:t>字段选择和数据类型</a:t>
              </a:r>
              <a:r>
                <a:rPr lang="zh-CN" altLang="en-US" sz="1150" dirty="0"/>
                <a:t>：合理选择字段的数据类型，避免使用不必要的大数据类型</a:t>
              </a:r>
              <a:endParaRPr lang="en-US" altLang="zh-CN" sz="1150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1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r>
                <a:rPr lang="zh-CN" altLang="en-US" sz="1150" b="1" dirty="0"/>
                <a:t>索引策略</a:t>
              </a:r>
              <a:r>
                <a:rPr lang="zh-CN" altLang="en-US" sz="1150" dirty="0"/>
                <a:t>：针对频繁查询的列（如主键、外键、经常用于筛选或排序的字段）建立索引。避免在低选择性（如性别、状态等）字段上建立索引，因为这可能会带来额外的写入开销，反而降低性能。</a:t>
              </a:r>
              <a:endParaRPr lang="en-US" altLang="zh-CN" sz="1150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150" b="1" dirty="0"/>
                <a:t>查询优化</a:t>
              </a:r>
              <a:r>
                <a:rPr lang="zh-CN" altLang="en-US" sz="1150" dirty="0"/>
                <a:t>：</a:t>
              </a:r>
              <a:endParaRPr lang="en-US" altLang="zh-CN" sz="1150" b="1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15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①</a:t>
              </a:r>
              <a:r>
                <a:rPr lang="zh-CN" altLang="en-US" sz="1150" b="1" dirty="0"/>
                <a:t>查询的复杂度</a:t>
              </a:r>
              <a:r>
                <a:rPr lang="zh-CN" altLang="en-US" sz="1150" dirty="0"/>
                <a:t>：</a:t>
              </a:r>
              <a:r>
                <a:rPr kumimoji="0" lang="zh-CN" altLang="en-US" sz="115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尽量避免复杂的子查询和嵌套查询，必要时可以拆分为多个查询或使用 </a:t>
              </a:r>
              <a:r>
                <a:rPr kumimoji="0" lang="en-US" altLang="zh-CN" sz="115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JOIN </a:t>
              </a:r>
              <a:r>
                <a:rPr kumimoji="0" lang="zh-CN" altLang="en-US" sz="115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代替。对于涉及大量数据处理的查询（如聚合函数、排序、分页），确保数据库有合适的索引，并利用数据库的优化器查看查询执行计划，识别并优化可能存在的性能瓶颈。</a:t>
              </a:r>
              <a:endParaRPr kumimoji="0" lang="en-US" altLang="zh-CN" sz="115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150" dirty="0"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r>
                <a:rPr lang="zh-CN" altLang="en-US" sz="1150" b="1" dirty="0"/>
                <a:t>分页查询</a:t>
              </a:r>
              <a:r>
                <a:rPr lang="zh-CN" altLang="en-US" sz="1150" dirty="0"/>
                <a:t>：对于大量数据的分页查询，尽量使用 </a:t>
              </a:r>
              <a:r>
                <a:rPr lang="en-US" altLang="zh-CN" sz="1150" dirty="0"/>
                <a:t>LIMIT </a:t>
              </a:r>
              <a:r>
                <a:rPr lang="zh-CN" altLang="en-US" sz="1150" dirty="0"/>
                <a:t>和 </a:t>
              </a:r>
              <a:r>
                <a:rPr lang="en-US" altLang="zh-CN" sz="1150" dirty="0"/>
                <a:t>OFFSET </a:t>
              </a:r>
              <a:r>
                <a:rPr lang="zh-CN" altLang="en-US" sz="1150" dirty="0"/>
                <a:t>配合合适的索引，减少无效数据的扫描。同时，考虑使用延迟加载或滚动分页等技术，以避免性能瓶颈。</a:t>
              </a:r>
              <a:endParaRPr lang="en-US" altLang="zh-CN" sz="1150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b="1" dirty="0"/>
                <a:t>事务范围最小化</a:t>
              </a:r>
              <a:r>
                <a:rPr lang="zh-CN" altLang="en-US" sz="1150" dirty="0"/>
                <a:t>：确保事务的范围尽可能小，以减少锁定资源的时间，从而提高并发性能。只在必要的业务逻辑中使用事务，避免长时间持有数据库锁。使用 </a:t>
              </a:r>
              <a:r>
                <a:rPr lang="en-US" altLang="zh-CN" sz="1150" dirty="0"/>
                <a:t>Spring </a:t>
              </a:r>
              <a:r>
                <a:rPr lang="zh-CN" altLang="en-US" sz="1150" dirty="0"/>
                <a:t>的声明式事务管理，可以通过注解如 </a:t>
              </a:r>
              <a:r>
                <a:rPr lang="en-US" altLang="zh-CN" sz="1150" dirty="0"/>
                <a:t>@Transactional </a:t>
              </a:r>
              <a:r>
                <a:rPr lang="zh-CN" altLang="en-US" sz="1150" dirty="0"/>
                <a:t>进行事务管理，同时控制事务的传播特性和隔离级别，以提高事务的执行效率。</a:t>
              </a:r>
              <a:endParaRPr kumimoji="0" lang="en-US" altLang="zh-CN" sz="11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0C2A753-7021-4008-ACEE-67118296AF0A}"/>
                </a:ext>
              </a:extLst>
            </p:cNvPr>
            <p:cNvSpPr txBox="1"/>
            <p:nvPr/>
          </p:nvSpPr>
          <p:spPr>
            <a:xfrm>
              <a:off x="1293610" y="984656"/>
              <a:ext cx="432660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高效性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119DA44-0B06-4DDE-87F7-578AC61FE46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51898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15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0400" y="0"/>
            <a:ext cx="11531601" cy="6858000"/>
            <a:chOff x="660400" y="0"/>
            <a:chExt cx="11531601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B78DA37-39A5-4A17-8A61-52FA2DF3B4AA}"/>
                </a:ext>
              </a:extLst>
            </p:cNvPr>
            <p:cNvSpPr/>
            <p:nvPr/>
          </p:nvSpPr>
          <p:spPr>
            <a:xfrm>
              <a:off x="8048664" y="0"/>
              <a:ext cx="4143337" cy="6858000"/>
            </a:xfrm>
            <a:custGeom>
              <a:avLst/>
              <a:gdLst>
                <a:gd name="connsiteX0" fmla="*/ 1591457 w 4143337"/>
                <a:gd name="connsiteY0" fmla="*/ 0 h 6858000"/>
                <a:gd name="connsiteX1" fmla="*/ 4143337 w 4143337"/>
                <a:gd name="connsiteY1" fmla="*/ 0 h 6858000"/>
                <a:gd name="connsiteX2" fmla="*/ 4143337 w 4143337"/>
                <a:gd name="connsiteY2" fmla="*/ 6858000 h 6858000"/>
                <a:gd name="connsiteX3" fmla="*/ 3285275 w 4143337"/>
                <a:gd name="connsiteY3" fmla="*/ 6858000 h 6858000"/>
                <a:gd name="connsiteX4" fmla="*/ 293588 w 4143337"/>
                <a:gd name="connsiteY4" fmla="*/ 6000915 h 6858000"/>
                <a:gd name="connsiteX5" fmla="*/ 15769 w 4143337"/>
                <a:gd name="connsiteY5" fmla="*/ 5499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3337" h="6858000">
                  <a:moveTo>
                    <a:pt x="1591457" y="0"/>
                  </a:moveTo>
                  <a:lnTo>
                    <a:pt x="4143337" y="0"/>
                  </a:lnTo>
                  <a:lnTo>
                    <a:pt x="4143337" y="6858000"/>
                  </a:lnTo>
                  <a:lnTo>
                    <a:pt x="3285275" y="6858000"/>
                  </a:lnTo>
                  <a:lnTo>
                    <a:pt x="293588" y="6000915"/>
                  </a:lnTo>
                  <a:cubicBezTo>
                    <a:pt x="78546" y="5939308"/>
                    <a:pt x="-45838" y="5715039"/>
                    <a:pt x="15769" y="5499997"/>
                  </a:cubicBez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3116081-7DAA-4E79-B614-B70B3D3E04D5}"/>
                </a:ext>
              </a:extLst>
            </p:cNvPr>
            <p:cNvSpPr/>
            <p:nvPr/>
          </p:nvSpPr>
          <p:spPr>
            <a:xfrm>
              <a:off x="683185" y="5891778"/>
              <a:ext cx="2200768" cy="966222"/>
            </a:xfrm>
            <a:custGeom>
              <a:avLst/>
              <a:gdLst>
                <a:gd name="connsiteX0" fmla="*/ 1921054 w 2200768"/>
                <a:gd name="connsiteY0" fmla="*/ 699 h 966222"/>
                <a:gd name="connsiteX1" fmla="*/ 2106796 w 2200768"/>
                <a:gd name="connsiteY1" fmla="*/ 180084 h 966222"/>
                <a:gd name="connsiteX2" fmla="*/ 2200768 w 2200768"/>
                <a:gd name="connsiteY2" fmla="*/ 966222 h 966222"/>
                <a:gd name="connsiteX3" fmla="*/ 65354 w 2200768"/>
                <a:gd name="connsiteY3" fmla="*/ 966222 h 966222"/>
                <a:gd name="connsiteX4" fmla="*/ 1465 w 2200768"/>
                <a:gd name="connsiteY4" fmla="*/ 431748 h 966222"/>
                <a:gd name="connsiteX5" fmla="*/ 180084 w 2200768"/>
                <a:gd name="connsiteY5" fmla="*/ 204628 h 966222"/>
                <a:gd name="connsiteX6" fmla="*/ 1879676 w 2200768"/>
                <a:gd name="connsiteY6" fmla="*/ 1465 h 966222"/>
                <a:gd name="connsiteX7" fmla="*/ 1921054 w 2200768"/>
                <a:gd name="connsiteY7" fmla="*/ 699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68" h="966222">
                  <a:moveTo>
                    <a:pt x="1921054" y="699"/>
                  </a:moveTo>
                  <a:cubicBezTo>
                    <a:pt x="2015759" y="8565"/>
                    <a:pt x="2095077" y="82047"/>
                    <a:pt x="2106796" y="180084"/>
                  </a:cubicBezTo>
                  <a:lnTo>
                    <a:pt x="2200768" y="966222"/>
                  </a:lnTo>
                  <a:lnTo>
                    <a:pt x="65354" y="966222"/>
                  </a:lnTo>
                  <a:lnTo>
                    <a:pt x="1465" y="431748"/>
                  </a:lnTo>
                  <a:cubicBezTo>
                    <a:pt x="-11928" y="319705"/>
                    <a:pt x="68042" y="218021"/>
                    <a:pt x="180084" y="204628"/>
                  </a:cubicBezTo>
                  <a:lnTo>
                    <a:pt x="1879676" y="1465"/>
                  </a:lnTo>
                  <a:cubicBezTo>
                    <a:pt x="1893681" y="-209"/>
                    <a:pt x="1907524" y="-425"/>
                    <a:pt x="1921054" y="69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B3F40A1-FB4C-4B51-997E-66DEB68CCF82}"/>
                </a:ext>
              </a:extLst>
            </p:cNvPr>
            <p:cNvSpPr/>
            <p:nvPr/>
          </p:nvSpPr>
          <p:spPr>
            <a:xfrm rot="21111537">
              <a:off x="6981404" y="5456646"/>
              <a:ext cx="596921" cy="596921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43CCB5B-70F4-48F3-ABA9-E65FCA1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1437283" y="1661596"/>
              <a:ext cx="808892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89744F3-280A-463C-B90D-401093162C33}"/>
                </a:ext>
              </a:extLst>
            </p:cNvPr>
            <p:cNvCxnSpPr>
              <a:cxnSpLocks/>
            </p:cNvCxnSpPr>
            <p:nvPr/>
          </p:nvCxnSpPr>
          <p:spPr>
            <a:xfrm>
              <a:off x="2558411" y="1661596"/>
              <a:ext cx="2321169" cy="0"/>
            </a:xfrm>
            <a:prstGeom prst="line">
              <a:avLst/>
            </a:prstGeom>
            <a:ln w="698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DB82B2-F347-4E1D-8BDC-8BF4560D8762}"/>
                </a:ext>
              </a:extLst>
            </p:cNvPr>
            <p:cNvSpPr txBox="1"/>
            <p:nvPr/>
          </p:nvSpPr>
          <p:spPr>
            <a:xfrm>
              <a:off x="1293610" y="1661596"/>
              <a:ext cx="5791131" cy="2546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b="1" dirty="0"/>
                <a:t>数据库性能优化</a:t>
              </a:r>
              <a:r>
                <a:rPr lang="zh-CN" altLang="en-US" sz="1200" dirty="0"/>
                <a:t>：</a:t>
              </a:r>
              <a:endParaRPr lang="en-US" altLang="zh-CN" sz="1200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①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索引优化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：确保为常用查询添加适当的索引，但也要避免过多索引导致插入和更新操作的性能下降。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r>
                <a:rPr lang="zh-CN" altLang="en-US" sz="1200" b="1" dirty="0"/>
                <a:t>查询优化</a:t>
              </a:r>
              <a:r>
                <a:rPr lang="zh-CN" altLang="en-US" sz="1200" dirty="0"/>
                <a:t>：对复杂查询进行性能分析，避免全表扫描，使用连接池技术（如 </a:t>
              </a:r>
              <a:r>
                <a:rPr lang="en-US" altLang="zh-CN" sz="1200" dirty="0" err="1"/>
                <a:t>HikariCP</a:t>
              </a:r>
              <a:r>
                <a:rPr lang="zh-CN" altLang="en-US" sz="1200" dirty="0"/>
                <a:t>）来优化数据库连接的使用。同时利用 </a:t>
              </a:r>
              <a:r>
                <a:rPr lang="en-US" altLang="zh-CN" sz="1200" dirty="0"/>
                <a:t>MySQL </a:t>
              </a:r>
              <a:r>
                <a:rPr lang="zh-CN" altLang="en-US" sz="1200" dirty="0"/>
                <a:t>的查询缓存和执行计划分析工具（如 </a:t>
              </a:r>
              <a:r>
                <a:rPr lang="en-US" altLang="zh-CN" sz="1200" dirty="0"/>
                <a:t>EXPLAIN</a:t>
              </a:r>
              <a:r>
                <a:rPr lang="zh-CN" altLang="en-US" sz="1200" dirty="0"/>
                <a:t>），优化查询语句。</a:t>
              </a:r>
              <a:endParaRPr lang="en-US" altLang="zh-CN" sz="1200" dirty="0"/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③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连接池配置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：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Spring Boot 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默认使用 </a:t>
              </a:r>
              <a:r>
                <a:rPr kumimoji="0" lang="en-US" altLang="zh-CN" sz="12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HikariCP</a:t>
              </a:r>
              <a:r>
                <a:rPr kumimoji="0" lang="en-US" altLang="zh-CN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作为连接池，配置合理的连接池参数（如最大连接数、最小空闲连接数、超时时间等），以确保数据库的连接稳定性。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15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0C2A753-7021-4008-ACEE-67118296AF0A}"/>
                </a:ext>
              </a:extLst>
            </p:cNvPr>
            <p:cNvSpPr txBox="1"/>
            <p:nvPr/>
          </p:nvSpPr>
          <p:spPr>
            <a:xfrm>
              <a:off x="1293610" y="984656"/>
              <a:ext cx="432660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</a:rPr>
                <a:t>稳定性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119DA44-0B06-4DDE-87F7-578AC61FE469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0"/>
              <a:ext cx="0" cy="51898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678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400" y="1222633"/>
            <a:ext cx="11531601" cy="5234124"/>
            <a:chOff x="660400" y="1222633"/>
            <a:chExt cx="11531601" cy="5234124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CE77DC51-C006-4B0A-BDE6-9F066A4D0CCC}"/>
                </a:ext>
              </a:extLst>
            </p:cNvPr>
            <p:cNvSpPr/>
            <p:nvPr/>
          </p:nvSpPr>
          <p:spPr>
            <a:xfrm>
              <a:off x="660400" y="4139960"/>
              <a:ext cx="2344400" cy="1359227"/>
            </a:xfrm>
            <a:prstGeom prst="roundRect">
              <a:avLst>
                <a:gd name="adj" fmla="val 7172"/>
              </a:avLst>
            </a:prstGeom>
            <a:blipFill rotWithShape="0">
              <a:blip r:embed="rId3"/>
              <a:srcRect/>
              <a:stretch>
                <a:fillRect t="-7660" b="-76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7EC5CD3-3F5C-4190-B968-7BDC99C010A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400" y="1222633"/>
              <a:ext cx="5540926" cy="1018525"/>
              <a:chOff x="2492016" y="4214586"/>
              <a:chExt cx="2974766" cy="1018525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16E6B59-185C-4DAA-AF12-ABC10E343EA0}"/>
                  </a:ext>
                </a:extLst>
              </p:cNvPr>
              <p:cNvSpPr/>
              <p:nvPr/>
            </p:nvSpPr>
            <p:spPr>
              <a:xfrm>
                <a:off x="2492017" y="4807701"/>
                <a:ext cx="2974765" cy="4254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kumimoji="1" lang="zh-CN" altLang="en-US" sz="12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35534C8-3FA3-4933-A938-49F1235056CA}"/>
                  </a:ext>
                </a:extLst>
              </p:cNvPr>
              <p:cNvSpPr/>
              <p:nvPr/>
            </p:nvSpPr>
            <p:spPr>
              <a:xfrm>
                <a:off x="2492016" y="4214586"/>
                <a:ext cx="2974765" cy="5874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sz="2400" b="1" dirty="0" err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MySql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 + </a:t>
                </a:r>
                <a:r>
                  <a:rPr kumimoji="1" lang="en-US" altLang="zh-CN" sz="2400" b="1" dirty="0" err="1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Navicat</a:t>
                </a:r>
                <a:r>
                  <a:rPr kumimoji="1" lang="en-US" altLang="zh-CN" sz="24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 Premium 17</a:t>
                </a:r>
                <a:endParaRPr kumimoji="1" lang="zh-CN" altLang="en-US" sz="24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F8F480-BF0A-4905-8872-2749E8C5D9DC}"/>
                </a:ext>
              </a:extLst>
            </p:cNvPr>
            <p:cNvGrpSpPr/>
            <p:nvPr/>
          </p:nvGrpSpPr>
          <p:grpSpPr>
            <a:xfrm>
              <a:off x="3498432" y="2932604"/>
              <a:ext cx="8693569" cy="3524153"/>
              <a:chOff x="3498432" y="2932604"/>
              <a:chExt cx="8693569" cy="3524153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90CCED40-D660-4B11-86A8-6AB5CA96C0BA}"/>
                  </a:ext>
                </a:extLst>
              </p:cNvPr>
              <p:cNvGrpSpPr/>
              <p:nvPr/>
            </p:nvGrpSpPr>
            <p:grpSpPr>
              <a:xfrm>
                <a:off x="9174500" y="2932604"/>
                <a:ext cx="3017501" cy="3524153"/>
                <a:chOff x="4381398" y="2932604"/>
                <a:chExt cx="3949239" cy="3524153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FC710FC-CA31-4919-8852-4D13C2D9A995}"/>
                    </a:ext>
                  </a:extLst>
                </p:cNvPr>
                <p:cNvGrpSpPr/>
                <p:nvPr/>
              </p:nvGrpSpPr>
              <p:grpSpPr>
                <a:xfrm>
                  <a:off x="4381399" y="4139960"/>
                  <a:ext cx="3949238" cy="2316797"/>
                  <a:chOff x="2926262" y="3947957"/>
                  <a:chExt cx="3612609" cy="2316797"/>
                </a:xfrm>
              </p:grpSpPr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2A47F4AB-9522-4A2C-828D-19AFA8BC131E}"/>
                      </a:ext>
                    </a:extLst>
                  </p:cNvPr>
                  <p:cNvGrpSpPr/>
                  <p:nvPr/>
                </p:nvGrpSpPr>
                <p:grpSpPr>
                  <a:xfrm>
                    <a:off x="2926262" y="4039744"/>
                    <a:ext cx="3612609" cy="2225010"/>
                    <a:chOff x="2492017" y="2712768"/>
                    <a:chExt cx="3612609" cy="2225010"/>
                  </a:xfrm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2D1D808E-48A2-4012-9DAC-3FAD63941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7" y="2712768"/>
                      <a:ext cx="2806761" cy="4643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108000" tIns="108000" rIns="108000" bIns="10800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综合优势</a:t>
                      </a:r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12113F2F-F9D0-415F-A77B-F7148A354B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7" y="3182773"/>
                      <a:ext cx="3612609" cy="17550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MySQL </a:t>
                      </a: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 </a:t>
                      </a:r>
                      <a:r>
                        <a:rPr kumimoji="1" lang="en-US" altLang="zh-CN" sz="1200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Navicat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Premium 17 </a:t>
                      </a: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的结合，提供了从数据库开发、管理到运维的一站式解决方案。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MySQL </a:t>
                      </a: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强大的数据库能力与 </a:t>
                      </a:r>
                      <a:r>
                        <a:rPr kumimoji="1" lang="en-US" altLang="zh-CN" sz="1200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Navicat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友好的界面和高级工具相辅相成，使得无论是开发者还是数据库管理员都能够更高效、直观地管理数据库，满足从小型项目到大型企业应用的需求。</a:t>
                      </a:r>
                    </a:p>
                  </p:txBody>
                </p:sp>
              </p:grpSp>
              <p:cxnSp>
                <p:nvCxnSpPr>
                  <p:cNvPr id="158" name="Straight Arrow Connector 157">
                    <a:extLst>
                      <a:ext uri="{FF2B5EF4-FFF2-40B4-BE49-F238E27FC236}">
                        <a16:creationId xmlns:a16="http://schemas.microsoft.com/office/drawing/2014/main" id="{81A9EDED-9B0F-4828-B65D-B2E77D2314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26262" y="3947957"/>
                    <a:ext cx="2806761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C54383C-E544-46D1-838C-C53AEAFA2BC7}"/>
                    </a:ext>
                  </a:extLst>
                </p:cNvPr>
                <p:cNvSpPr txBox="1"/>
                <p:nvPr/>
              </p:nvSpPr>
              <p:spPr>
                <a:xfrm>
                  <a:off x="4381398" y="2932604"/>
                  <a:ext cx="1808588" cy="1572326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  <a:latin typeface="等线 Light" panose="02010600030101010101" pitchFamily="2" charset="-122"/>
                      <a:ea typeface="等线 Light" panose="02010600030101010101" pitchFamily="2" charset="-122"/>
                    </a:rPr>
                    <a:t>03</a:t>
                  </a:r>
                  <a:endParaRPr kumimoji="1" lang="zh-CN" altLang="en-US" sz="8800" b="1" dirty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DE2A22E-2740-41E4-A7A0-9443A6A304C0}"/>
                  </a:ext>
                </a:extLst>
              </p:cNvPr>
              <p:cNvGrpSpPr/>
              <p:nvPr/>
            </p:nvGrpSpPr>
            <p:grpSpPr>
              <a:xfrm>
                <a:off x="3498432" y="2932604"/>
                <a:ext cx="2344401" cy="3302554"/>
                <a:chOff x="4381398" y="2932604"/>
                <a:chExt cx="3068302" cy="3302554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083F46B-5F21-491D-AC81-7D4ADDEB4F35}"/>
                    </a:ext>
                  </a:extLst>
                </p:cNvPr>
                <p:cNvGrpSpPr/>
                <p:nvPr/>
              </p:nvGrpSpPr>
              <p:grpSpPr>
                <a:xfrm>
                  <a:off x="4381398" y="4139960"/>
                  <a:ext cx="3068302" cy="2095198"/>
                  <a:chOff x="2926262" y="3947957"/>
                  <a:chExt cx="2806763" cy="2095198"/>
                </a:xfrm>
              </p:grpSpPr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79082DD3-4B9C-4B81-B3C1-095C91F98EC2}"/>
                      </a:ext>
                    </a:extLst>
                  </p:cNvPr>
                  <p:cNvGrpSpPr/>
                  <p:nvPr/>
                </p:nvGrpSpPr>
                <p:grpSpPr>
                  <a:xfrm>
                    <a:off x="2926262" y="4039744"/>
                    <a:ext cx="2806763" cy="2003411"/>
                    <a:chOff x="2492017" y="2712768"/>
                    <a:chExt cx="2806763" cy="2003411"/>
                  </a:xfrm>
                </p:grpSpPr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CE875014-6D52-447D-A118-09562293E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7" y="2712768"/>
                      <a:ext cx="2806761" cy="4643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108000" tIns="108000" rIns="108000" bIns="10800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MySQL </a:t>
                      </a: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的优势</a:t>
                      </a:r>
                    </a:p>
                  </p:txBody>
                </p:sp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0DCDFEB6-271D-4D18-99B1-157799D87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9" y="3182773"/>
                      <a:ext cx="2806761" cy="153340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①开源且免费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②高性能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③扩展性和灵活性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④跨平台支持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⑤丰富的文档和社区支持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⑥与多种编程语言兼容</a:t>
                      </a:r>
                    </a:p>
                  </p:txBody>
                </p:sp>
              </p:grp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7E7F2112-1F31-4050-ADAC-1789C2CA9F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26262" y="3947957"/>
                    <a:ext cx="2806761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3AEC1BE-31CB-4948-B129-41FC6D5B1B8C}"/>
                    </a:ext>
                  </a:extLst>
                </p:cNvPr>
                <p:cNvSpPr txBox="1"/>
                <p:nvPr/>
              </p:nvSpPr>
              <p:spPr>
                <a:xfrm>
                  <a:off x="4381398" y="2932604"/>
                  <a:ext cx="1808588" cy="1572326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  <a:latin typeface="等线 Light" panose="02010600030101010101" pitchFamily="2" charset="-122"/>
                      <a:ea typeface="等线 Light" panose="02010600030101010101" pitchFamily="2" charset="-122"/>
                    </a:rPr>
                    <a:t>01</a:t>
                  </a:r>
                  <a:endParaRPr kumimoji="1" lang="zh-CN" altLang="en-US" sz="8800" b="1" dirty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6F426DF-A3EC-429E-80B9-0D0A7C320651}"/>
                  </a:ext>
                </a:extLst>
              </p:cNvPr>
              <p:cNvGrpSpPr/>
              <p:nvPr/>
            </p:nvGrpSpPr>
            <p:grpSpPr>
              <a:xfrm>
                <a:off x="6336462" y="2932604"/>
                <a:ext cx="2344402" cy="3236190"/>
                <a:chOff x="4381395" y="2932604"/>
                <a:chExt cx="3068303" cy="323619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5B1B385-436D-4800-816D-6976275A7AEB}"/>
                    </a:ext>
                  </a:extLst>
                </p:cNvPr>
                <p:cNvGrpSpPr/>
                <p:nvPr/>
              </p:nvGrpSpPr>
              <p:grpSpPr>
                <a:xfrm>
                  <a:off x="4381395" y="4139960"/>
                  <a:ext cx="3068303" cy="2028834"/>
                  <a:chOff x="2926259" y="3947957"/>
                  <a:chExt cx="2806764" cy="2028834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7462C5C-0266-49FA-9123-70404C7B0B3D}"/>
                      </a:ext>
                    </a:extLst>
                  </p:cNvPr>
                  <p:cNvGrpSpPr/>
                  <p:nvPr/>
                </p:nvGrpSpPr>
                <p:grpSpPr>
                  <a:xfrm>
                    <a:off x="2926259" y="3958216"/>
                    <a:ext cx="2806764" cy="2018575"/>
                    <a:chOff x="2492014" y="2631240"/>
                    <a:chExt cx="2806764" cy="2018575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04F178EE-E21F-41B9-84B4-18F96792A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4" y="2631240"/>
                      <a:ext cx="2806761" cy="7513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108000" tIns="108000" rIns="108000" bIns="108000" rtlCol="0" anchor="b" anchorCtr="0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en-US" altLang="zh-CN" sz="1600" b="1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Navicat</a:t>
                      </a:r>
                      <a:r>
                        <a:rPr kumimoji="1" lang="en-US" altLang="zh-CN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Premium 17 </a:t>
                      </a: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</a:t>
                      </a:r>
                      <a:endParaRPr kumimoji="1" lang="en-US" altLang="zh-CN" sz="1600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优势</a:t>
                      </a: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2B635E04-121A-457F-A3C5-26D697F9D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017" y="3338008"/>
                      <a:ext cx="2806761" cy="13118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①用户友好的图形界面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②强大的查询和报告工具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③数据迁移与导入导出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④多功能数据库管理</a:t>
                      </a:r>
                      <a:endParaRPr kumimoji="1" lang="en-US" altLang="zh-CN" sz="1200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⑤远程管理和自动化</a:t>
                      </a:r>
                    </a:p>
                  </p:txBody>
                </p:sp>
              </p:grp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D4AC9934-C29A-484C-BC6C-AA476B57E9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26262" y="3947957"/>
                    <a:ext cx="2806761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83AB63C-4858-44EC-AD4B-374290A691AD}"/>
                    </a:ext>
                  </a:extLst>
                </p:cNvPr>
                <p:cNvSpPr txBox="1"/>
                <p:nvPr/>
              </p:nvSpPr>
              <p:spPr>
                <a:xfrm>
                  <a:off x="4381399" y="2932604"/>
                  <a:ext cx="1808588" cy="1572326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ctr" anchorCtr="0">
                  <a:spAutoFit/>
                </a:bodyPr>
                <a:lstStyle/>
                <a:p>
                  <a:r>
                    <a:rPr kumimoji="1" lang="en-US" altLang="zh-CN" sz="8800" b="1" dirty="0">
                      <a:solidFill>
                        <a:schemeClr val="tx1">
                          <a:lumMod val="50000"/>
                          <a:lumOff val="50000"/>
                          <a:alpha val="20000"/>
                        </a:schemeClr>
                      </a:solidFill>
                      <a:latin typeface="等线 Light" panose="02010600030101010101" pitchFamily="2" charset="-122"/>
                      <a:ea typeface="等线 Light" panose="02010600030101010101" pitchFamily="2" charset="-122"/>
                    </a:rPr>
                    <a:t>02</a:t>
                  </a:r>
                  <a:endParaRPr kumimoji="1" lang="zh-CN" altLang="en-US" sz="8800" b="1" dirty="0">
                    <a:solidFill>
                      <a:schemeClr val="tx1">
                        <a:lumMod val="50000"/>
                        <a:lumOff val="50000"/>
                        <a:alpha val="20000"/>
                      </a:schemeClr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162" name="Title 161"/>
          <p:cNvSpPr>
            <a:spLocks noGrp="1"/>
          </p:cNvSpPr>
          <p:nvPr>
            <p:ph type="title"/>
          </p:nvPr>
        </p:nvSpPr>
        <p:spPr>
          <a:xfrm>
            <a:off x="660399" y="0"/>
            <a:ext cx="10858500" cy="701749"/>
          </a:xfrm>
        </p:spPr>
        <p:txBody>
          <a:bodyPr wrap="square">
            <a:normAutofit/>
          </a:bodyPr>
          <a:lstStyle/>
          <a:p>
            <a:pPr lvl="0"/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数据库设计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---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j-cs"/>
              </a:rPr>
              <a:t>数据库技术选择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65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D259BB-9364-1D6A-E0D8-F093E22C240C}"/>
              </a:ext>
            </a:extLst>
          </p:cNvPr>
          <p:cNvGrpSpPr/>
          <p:nvPr/>
        </p:nvGrpSpPr>
        <p:grpSpPr>
          <a:xfrm>
            <a:off x="713235" y="1565104"/>
            <a:ext cx="10752830" cy="3205440"/>
            <a:chOff x="713235" y="1565104"/>
            <a:chExt cx="10752830" cy="32054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B03B15-EA57-EDEE-2170-50A16A31C283}"/>
                </a:ext>
              </a:extLst>
            </p:cNvPr>
            <p:cNvGrpSpPr/>
            <p:nvPr/>
          </p:nvGrpSpPr>
          <p:grpSpPr>
            <a:xfrm>
              <a:off x="713235" y="3429000"/>
              <a:ext cx="10752830" cy="1341544"/>
              <a:chOff x="713235" y="3429000"/>
              <a:chExt cx="10752830" cy="134154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B8126F-D192-6988-5A9A-9FBBB0D7D8CD}"/>
                  </a:ext>
                </a:extLst>
              </p:cNvPr>
              <p:cNvGrpSpPr/>
              <p:nvPr/>
            </p:nvGrpSpPr>
            <p:grpSpPr>
              <a:xfrm>
                <a:off x="713235" y="3429000"/>
                <a:ext cx="1797513" cy="1318909"/>
                <a:chOff x="805988" y="3908454"/>
                <a:chExt cx="1797513" cy="13189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62D1D33-46E5-1FFD-FF17-216A55D1CE4E}"/>
                    </a:ext>
                  </a:extLst>
                </p:cNvPr>
                <p:cNvSpPr/>
                <p:nvPr/>
              </p:nvSpPr>
              <p:spPr>
                <a:xfrm>
                  <a:off x="805988" y="3908454"/>
                  <a:ext cx="542720" cy="54272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sz="1600" b="1"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  <a:endParaRPr lang="zh-CN" altLang="en-US" sz="1600" b="1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35C16BB-C221-D858-3662-FD80CA806ED8}"/>
                    </a:ext>
                  </a:extLst>
                </p:cNvPr>
                <p:cNvSpPr/>
                <p:nvPr/>
              </p:nvSpPr>
              <p:spPr>
                <a:xfrm>
                  <a:off x="805988" y="4608436"/>
                  <a:ext cx="8207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选题介绍</a:t>
                  </a:r>
                  <a:endParaRPr kumimoji="1" lang="en-US" altLang="zh-CN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4657CC6-C73D-1275-DBA4-8C613BD5EC14}"/>
                    </a:ext>
                  </a:extLst>
                </p:cNvPr>
                <p:cNvSpPr/>
                <p:nvPr/>
              </p:nvSpPr>
              <p:spPr>
                <a:xfrm>
                  <a:off x="805989" y="5042697"/>
                  <a:ext cx="1797512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zh-CN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-Topic Introduction</a:t>
                  </a:r>
                  <a:endPara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4EDF96F-A522-61BC-40F1-4CCECC30CA37}"/>
                  </a:ext>
                </a:extLst>
              </p:cNvPr>
              <p:cNvGrpSpPr/>
              <p:nvPr/>
            </p:nvGrpSpPr>
            <p:grpSpPr>
              <a:xfrm>
                <a:off x="2952064" y="3429000"/>
                <a:ext cx="1797512" cy="1341544"/>
                <a:chOff x="805988" y="3908454"/>
                <a:chExt cx="1797512" cy="1341544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4BA020B-B5B9-5E2A-FE9D-17F8A1621044}"/>
                    </a:ext>
                  </a:extLst>
                </p:cNvPr>
                <p:cNvSpPr/>
                <p:nvPr/>
              </p:nvSpPr>
              <p:spPr>
                <a:xfrm>
                  <a:off x="805988" y="3908454"/>
                  <a:ext cx="542720" cy="54272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  <a:endPara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398A79-496A-8B95-DE17-718645D30342}"/>
                    </a:ext>
                  </a:extLst>
                </p:cNvPr>
                <p:cNvSpPr/>
                <p:nvPr/>
              </p:nvSpPr>
              <p:spPr>
                <a:xfrm>
                  <a:off x="805988" y="4608436"/>
                  <a:ext cx="8207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需求分析</a:t>
                  </a:r>
                  <a:endParaRPr kumimoji="1" lang="en-US" altLang="zh-CN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844C30A-1FC8-996A-2057-0BDE9944A0FB}"/>
                    </a:ext>
                  </a:extLst>
                </p:cNvPr>
                <p:cNvSpPr/>
                <p:nvPr/>
              </p:nvSpPr>
              <p:spPr>
                <a:xfrm>
                  <a:off x="805988" y="5042697"/>
                  <a:ext cx="1797512" cy="2073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</a:rPr>
                    <a:t>-</a:t>
                  </a:r>
                  <a:r>
                    <a:rPr lang="en-US" altLang="zh-CN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Requirement Analysis</a:t>
                  </a:r>
                  <a:endParaRPr lang="zh-CN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C3E9B78-C705-C92E-8C95-4D50AC197F41}"/>
                  </a:ext>
                </a:extLst>
              </p:cNvPr>
              <p:cNvGrpSpPr/>
              <p:nvPr/>
            </p:nvGrpSpPr>
            <p:grpSpPr>
              <a:xfrm>
                <a:off x="5190894" y="3429000"/>
                <a:ext cx="1797513" cy="1341544"/>
                <a:chOff x="805988" y="3908454"/>
                <a:chExt cx="1797513" cy="134154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489E8D4-ADF5-20FB-5218-047421B4D4B6}"/>
                    </a:ext>
                  </a:extLst>
                </p:cNvPr>
                <p:cNvSpPr/>
                <p:nvPr/>
              </p:nvSpPr>
              <p:spPr>
                <a:xfrm>
                  <a:off x="805988" y="3908454"/>
                  <a:ext cx="542720" cy="54272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sz="1600" b="1">
                      <a:latin typeface="等线" panose="02010600030101010101" pitchFamily="2" charset="-122"/>
                      <a:ea typeface="等线" panose="02010600030101010101" pitchFamily="2" charset="-122"/>
                    </a:rPr>
                    <a:t>03</a:t>
                  </a:r>
                  <a:endParaRPr lang="zh-CN" altLang="en-US" sz="1600" b="1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8A53A8A-17EC-534B-9BAC-325705C06288}"/>
                    </a:ext>
                  </a:extLst>
                </p:cNvPr>
                <p:cNvSpPr/>
                <p:nvPr/>
              </p:nvSpPr>
              <p:spPr>
                <a:xfrm>
                  <a:off x="805988" y="4608436"/>
                  <a:ext cx="8207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系统框架</a:t>
                  </a:r>
                  <a:endParaRPr kumimoji="1" lang="en-US" altLang="zh-CN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DFED78C-1477-B57E-1DC4-C8558521218C}"/>
                    </a:ext>
                  </a:extLst>
                </p:cNvPr>
                <p:cNvSpPr/>
                <p:nvPr/>
              </p:nvSpPr>
              <p:spPr>
                <a:xfrm>
                  <a:off x="805989" y="5042697"/>
                  <a:ext cx="1797512" cy="2073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</a:rPr>
                    <a:t>-System Framework</a:t>
                  </a:r>
                  <a:endParaRPr lang="en-US" altLang="zh-CN" sz="10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C50491A-995E-21E6-00B5-29A2815CCFEF}"/>
                  </a:ext>
                </a:extLst>
              </p:cNvPr>
              <p:cNvGrpSpPr/>
              <p:nvPr/>
            </p:nvGrpSpPr>
            <p:grpSpPr>
              <a:xfrm>
                <a:off x="7429722" y="3429000"/>
                <a:ext cx="1797513" cy="1341544"/>
                <a:chOff x="805988" y="3908454"/>
                <a:chExt cx="1797513" cy="1341544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383B1A3-3683-BA62-85B8-823EC6560F05}"/>
                    </a:ext>
                  </a:extLst>
                </p:cNvPr>
                <p:cNvSpPr/>
                <p:nvPr/>
              </p:nvSpPr>
              <p:spPr>
                <a:xfrm>
                  <a:off x="805988" y="3908454"/>
                  <a:ext cx="542720" cy="54272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sz="1600" b="1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04</a:t>
                  </a:r>
                  <a:endPara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E0068BF-AC11-0C9F-DBF9-1A625613A1F2}"/>
                    </a:ext>
                  </a:extLst>
                </p:cNvPr>
                <p:cNvSpPr/>
                <p:nvPr/>
              </p:nvSpPr>
              <p:spPr>
                <a:xfrm>
                  <a:off x="805988" y="4608436"/>
                  <a:ext cx="82073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功能实现</a:t>
                  </a:r>
                  <a:endParaRPr kumimoji="1" lang="en-US" altLang="zh-CN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83D97CD-B6D2-848F-95F8-31ADD258EA60}"/>
                    </a:ext>
                  </a:extLst>
                </p:cNvPr>
                <p:cNvSpPr/>
                <p:nvPr/>
              </p:nvSpPr>
              <p:spPr>
                <a:xfrm>
                  <a:off x="805989" y="5042697"/>
                  <a:ext cx="1797512" cy="2073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</a:rPr>
                    <a:t>-Function Implementation</a:t>
                  </a:r>
                  <a:endParaRPr lang="en-US" altLang="zh-CN" sz="10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4E8308E-8D78-2FB8-BC01-BB2F97638ACB}"/>
                  </a:ext>
                </a:extLst>
              </p:cNvPr>
              <p:cNvGrpSpPr/>
              <p:nvPr/>
            </p:nvGrpSpPr>
            <p:grpSpPr>
              <a:xfrm>
                <a:off x="9668552" y="3429000"/>
                <a:ext cx="1797513" cy="1341544"/>
                <a:chOff x="805988" y="3908454"/>
                <a:chExt cx="1797513" cy="1341544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CE02301-B29E-02C3-56C2-CA77596C847D}"/>
                    </a:ext>
                  </a:extLst>
                </p:cNvPr>
                <p:cNvSpPr/>
                <p:nvPr/>
              </p:nvSpPr>
              <p:spPr>
                <a:xfrm>
                  <a:off x="805988" y="3908454"/>
                  <a:ext cx="542720" cy="54272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sz="1600" b="1">
                      <a:latin typeface="等线" panose="02010600030101010101" pitchFamily="2" charset="-122"/>
                      <a:ea typeface="等线" panose="02010600030101010101" pitchFamily="2" charset="-122"/>
                    </a:rPr>
                    <a:t>05</a:t>
                  </a:r>
                  <a:endParaRPr lang="zh-CN" altLang="en-US" sz="1600" b="1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F80BA1-EF02-B11E-A043-96206D049F5E}"/>
                    </a:ext>
                  </a:extLst>
                </p:cNvPr>
                <p:cNvSpPr/>
                <p:nvPr/>
              </p:nvSpPr>
              <p:spPr>
                <a:xfrm>
                  <a:off x="805988" y="4608436"/>
                  <a:ext cx="102592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数据库设计</a:t>
                  </a:r>
                  <a:endParaRPr kumimoji="1" lang="en-US" altLang="zh-CN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0784177-A46E-D1C2-1158-AECBED7A8773}"/>
                    </a:ext>
                  </a:extLst>
                </p:cNvPr>
                <p:cNvSpPr/>
                <p:nvPr/>
              </p:nvSpPr>
              <p:spPr>
                <a:xfrm>
                  <a:off x="805989" y="5042697"/>
                  <a:ext cx="1797512" cy="2073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200" dirty="0">
                      <a:solidFill>
                        <a:schemeClr val="tx1"/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</a:rPr>
                    <a:t>-Database Design</a:t>
                  </a:r>
                  <a:endParaRPr lang="en-US" altLang="zh-CN" sz="10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B78B4C-ABE7-D699-BAA8-A4208D880886}"/>
                </a:ext>
              </a:extLst>
            </p:cNvPr>
            <p:cNvSpPr txBox="1"/>
            <p:nvPr/>
          </p:nvSpPr>
          <p:spPr>
            <a:xfrm>
              <a:off x="6013950" y="1565104"/>
              <a:ext cx="14157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48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目录</a:t>
              </a:r>
              <a:endParaRPr kumimoji="1" lang="en-US" altLang="zh-CN" sz="4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A36B56D-BA68-F1AD-BF89-7B500CC37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38" y="1747624"/>
            <a:ext cx="2515609" cy="49005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52BBD3A-7C57-BFB7-2B94-9346A6D3F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49" y="1548716"/>
            <a:ext cx="903036" cy="863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1252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彭彦钧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wrap="none">
            <a:normAutofit/>
          </a:bodyPr>
          <a:lstStyle/>
          <a:p>
            <a:pPr lvl="0"/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2022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级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班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16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EB25B-F4A0-4030-6498-3B09534A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9" y="1015253"/>
            <a:ext cx="9909842" cy="5063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550433" y="6239434"/>
            <a:ext cx="109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首页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902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550433" y="6239434"/>
            <a:ext cx="109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主页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3C892-4EA7-4E17-0CDF-F5C934131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4" y="923409"/>
            <a:ext cx="9972909" cy="5316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91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544081" y="6317448"/>
            <a:ext cx="109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主页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3D7D43-EBE7-8DB6-E646-66D51017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29" y="950686"/>
            <a:ext cx="10053839" cy="5366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3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550433" y="6239434"/>
            <a:ext cx="109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个人信息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2E6E96-0C4D-A1AA-0B40-E2E3DC31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06" y="961926"/>
            <a:ext cx="9989785" cy="5344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18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48354" y="6239434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出行计划查询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3D952-A81C-2762-33A0-DCA61AC1A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85" y="938284"/>
            <a:ext cx="9930925" cy="530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93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48354" y="6239434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查询结果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965E6-618C-201E-D80F-0CC39152C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86" y="964522"/>
            <a:ext cx="9903523" cy="5274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59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48354" y="6239434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选座购票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65CF08-203E-F61E-526C-F166DE6C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3" y="957094"/>
            <a:ext cx="9950294" cy="5353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49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54706" y="6454587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已付订单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2C4D2C-3E7B-9F14-8CAB-451A31636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3" y="956644"/>
            <a:ext cx="10307133" cy="54979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685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54706" y="6454587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世界时钟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075FEB-B4BC-D0B1-8D34-47B42A2F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21" y="939489"/>
            <a:ext cx="10225358" cy="5454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90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01.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选题</a:t>
            </a:r>
            <a:r>
              <a:rPr lang="en-US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介绍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Topic Introduction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035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54706" y="6454587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景点详情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20793-9687-BCA6-799D-D262575C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75" y="957505"/>
            <a:ext cx="10431347" cy="556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479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9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附：实现效果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37108A-3512-9D0E-CF21-EA0859C1FA47}"/>
              </a:ext>
            </a:extLst>
          </p:cNvPr>
          <p:cNvSpPr txBox="1"/>
          <p:nvPr/>
        </p:nvSpPr>
        <p:spPr>
          <a:xfrm>
            <a:off x="5154706" y="6454587"/>
            <a:ext cx="18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航空公司航班管理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D922FF-7AC5-5A62-4650-30BC39375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0" y="958911"/>
            <a:ext cx="10426079" cy="5565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57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47702" y="1028700"/>
            <a:ext cx="10883894" cy="4782176"/>
            <a:chOff x="635006" y="1678563"/>
            <a:chExt cx="10883894" cy="44617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B20F1A0-95B8-408C-BFD6-B7BB4D03A6E9}"/>
                </a:ext>
              </a:extLst>
            </p:cNvPr>
            <p:cNvGrpSpPr/>
            <p:nvPr/>
          </p:nvGrpSpPr>
          <p:grpSpPr>
            <a:xfrm>
              <a:off x="1524908" y="2570145"/>
              <a:ext cx="9142184" cy="3570160"/>
              <a:chOff x="660400" y="2141972"/>
              <a:chExt cx="9142184" cy="357016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AF106CA-864F-4553-8C34-231A2C3F5BDF}"/>
                  </a:ext>
                </a:extLst>
              </p:cNvPr>
              <p:cNvGrpSpPr/>
              <p:nvPr/>
            </p:nvGrpSpPr>
            <p:grpSpPr>
              <a:xfrm>
                <a:off x="660400" y="2141972"/>
                <a:ext cx="2489200" cy="3570160"/>
                <a:chOff x="660400" y="2141972"/>
                <a:chExt cx="2489200" cy="357016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1FFB5E13-7DC9-484B-BD6F-219D66527936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3570160"/>
                </a:xfrm>
                <a:prstGeom prst="roundRect">
                  <a:avLst>
                    <a:gd name="adj" fmla="val 9075"/>
                  </a:avLst>
                </a:prstGeom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A52AF380-B535-4828-B3F1-2B661E067D7B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1668028"/>
                </a:xfrm>
                <a:prstGeom prst="round2SameRect">
                  <a:avLst/>
                </a:prstGeom>
                <a:blipFill rotWithShape="0">
                  <a:blip r:embed="rId3"/>
                  <a:srcRect/>
                  <a:stretch>
                    <a:fillRect l="-320" r="-320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accent2"/>
                    </a:solidFill>
                    <a:effectLst>
                      <a:outerShdw blurRad="127000" dist="76200" dir="2700000" algn="ctr" rotWithShape="0">
                        <a:schemeClr val="accent2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57BB17D-DEB9-42EA-890E-E2EB409F1F66}"/>
                    </a:ext>
                  </a:extLst>
                </p:cNvPr>
                <p:cNvSpPr txBox="1"/>
                <p:nvPr/>
              </p:nvSpPr>
              <p:spPr>
                <a:xfrm>
                  <a:off x="825330" y="4079355"/>
                  <a:ext cx="2108370" cy="333661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用户管理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BC82111-8A8C-4FDA-9C8C-0C37559A5560}"/>
                    </a:ext>
                  </a:extLst>
                </p:cNvPr>
                <p:cNvSpPr/>
                <p:nvPr/>
              </p:nvSpPr>
              <p:spPr>
                <a:xfrm>
                  <a:off x="825330" y="4413016"/>
                  <a:ext cx="2108370" cy="1299115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0000" tIns="90000" rIns="90000" bIns="90000" numCol="1" spcCol="0" rtlCol="0" fromWordArt="0" anchor="t" anchorCtr="0" forceAA="0" compatLnSpc="1">
                  <a:noAutofit/>
                </a:bodyPr>
                <a:lstStyle/>
                <a:p>
                  <a:pPr lvl="1"/>
                  <a:endParaRPr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787660A-0C28-4556-BCCC-F854FBDAE776}"/>
                    </a:ext>
                  </a:extLst>
                </p:cNvPr>
                <p:cNvSpPr/>
                <p:nvPr/>
              </p:nvSpPr>
              <p:spPr>
                <a:xfrm>
                  <a:off x="825330" y="3539355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8B4E6F7-38D6-4E2B-BB61-140503A0EF72}"/>
                  </a:ext>
                </a:extLst>
              </p:cNvPr>
              <p:cNvGrpSpPr/>
              <p:nvPr/>
            </p:nvGrpSpPr>
            <p:grpSpPr>
              <a:xfrm>
                <a:off x="3986892" y="2141972"/>
                <a:ext cx="2489200" cy="3570160"/>
                <a:chOff x="660400" y="2141972"/>
                <a:chExt cx="2489200" cy="357016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EA27ABD-F84D-46EB-9113-BA68D0A511E8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3570160"/>
                </a:xfrm>
                <a:prstGeom prst="roundRect">
                  <a:avLst>
                    <a:gd name="adj" fmla="val 9075"/>
                  </a:avLst>
                </a:prstGeom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Rectangle: Top Corners Rounded 28">
                  <a:extLst>
                    <a:ext uri="{FF2B5EF4-FFF2-40B4-BE49-F238E27FC236}">
                      <a16:creationId xmlns:a16="http://schemas.microsoft.com/office/drawing/2014/main" id="{317D9FE1-026F-46CA-A571-0D82887EF942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1668028"/>
                </a:xfrm>
                <a:prstGeom prst="round2SameRect">
                  <a:avLst/>
                </a:prstGeom>
                <a:blipFill rotWithShape="0">
                  <a:blip r:embed="rId4"/>
                  <a:srcRect/>
                  <a:stretch>
                    <a:fillRect l="-679" r="-6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accent2"/>
                    </a:solidFill>
                    <a:effectLst>
                      <a:outerShdw blurRad="127000" dist="76200" dir="2700000" algn="ctr" rotWithShape="0">
                        <a:schemeClr val="accent2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66FAB38-87DE-43AB-B701-44E54473F0D8}"/>
                    </a:ext>
                  </a:extLst>
                </p:cNvPr>
                <p:cNvSpPr txBox="1"/>
                <p:nvPr/>
              </p:nvSpPr>
              <p:spPr>
                <a:xfrm>
                  <a:off x="825330" y="4079355"/>
                  <a:ext cx="2108370" cy="333661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航班管理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4944604-321E-4191-8551-F075C8705CB8}"/>
                    </a:ext>
                  </a:extLst>
                </p:cNvPr>
                <p:cNvSpPr/>
                <p:nvPr/>
              </p:nvSpPr>
              <p:spPr>
                <a:xfrm>
                  <a:off x="825330" y="4413016"/>
                  <a:ext cx="2108370" cy="1299115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0000" tIns="90000" rIns="90000" bIns="900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①航班管理(航班信息、起止地点</a:t>
                  </a:r>
                  <a:endParaRPr lang="en-US" altLang="zh-CN" sz="1200" dirty="0">
                    <a:solidFill>
                      <a:schemeClr val="tx1"/>
                    </a:solidFill>
                    <a:latin typeface="宋体" panose="02010600030101010101" pitchFamily="2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、起降时间等)</a:t>
                  </a:r>
                  <a:endParaRPr lang="en-US" altLang="zh-CN" sz="1200" dirty="0">
                    <a:solidFill>
                      <a:schemeClr val="tx1"/>
                    </a:solidFill>
                    <a:latin typeface="宋体" panose="02010600030101010101" pitchFamily="2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②机票管理（座位号、价格等）</a:t>
                  </a:r>
                  <a:endParaRPr lang="zh-CN" altLang="en-US" sz="12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2D0D48-4763-4B81-8720-0862A2917CA6}"/>
                    </a:ext>
                  </a:extLst>
                </p:cNvPr>
                <p:cNvSpPr/>
                <p:nvPr/>
              </p:nvSpPr>
              <p:spPr>
                <a:xfrm>
                  <a:off x="825330" y="3539355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F55515E-6541-4385-A76D-278BA19FFF97}"/>
                  </a:ext>
                </a:extLst>
              </p:cNvPr>
              <p:cNvGrpSpPr/>
              <p:nvPr/>
            </p:nvGrpSpPr>
            <p:grpSpPr>
              <a:xfrm>
                <a:off x="7313384" y="2141972"/>
                <a:ext cx="2489200" cy="3570160"/>
                <a:chOff x="660400" y="2141972"/>
                <a:chExt cx="2489200" cy="357016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05FF3B5D-D827-4AD9-A8D0-F1975E951EDC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3570160"/>
                </a:xfrm>
                <a:prstGeom prst="roundRect">
                  <a:avLst>
                    <a:gd name="adj" fmla="val 9075"/>
                  </a:avLst>
                </a:prstGeom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Rectangle: Top Corners Rounded 34">
                  <a:extLst>
                    <a:ext uri="{FF2B5EF4-FFF2-40B4-BE49-F238E27FC236}">
                      <a16:creationId xmlns:a16="http://schemas.microsoft.com/office/drawing/2014/main" id="{D3E1B29E-3FA7-47B7-964C-6651352E1BB5}"/>
                    </a:ext>
                  </a:extLst>
                </p:cNvPr>
                <p:cNvSpPr/>
                <p:nvPr/>
              </p:nvSpPr>
              <p:spPr>
                <a:xfrm>
                  <a:off x="660400" y="2141972"/>
                  <a:ext cx="2489200" cy="1668028"/>
                </a:xfrm>
                <a:prstGeom prst="round2SameRect">
                  <a:avLst/>
                </a:prstGeom>
                <a:blipFill rotWithShape="0">
                  <a:blip r:embed="rId5"/>
                  <a:srcRect/>
                  <a:stretch>
                    <a:fillRect l="-25550" r="-25550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accent2"/>
                    </a:solidFill>
                    <a:effectLst>
                      <a:outerShdw blurRad="127000" dist="76200" dir="2700000" algn="ctr" rotWithShape="0">
                        <a:schemeClr val="accent2">
                          <a:alpha val="2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694AD2A-F12D-4847-9CF6-4383EED7CCDD}"/>
                    </a:ext>
                  </a:extLst>
                </p:cNvPr>
                <p:cNvSpPr txBox="1"/>
                <p:nvPr/>
              </p:nvSpPr>
              <p:spPr>
                <a:xfrm>
                  <a:off x="825330" y="4079355"/>
                  <a:ext cx="2108370" cy="333661"/>
                </a:xfrm>
                <a:prstGeom prst="rect">
                  <a:avLst/>
                </a:prstGeom>
                <a:noFill/>
              </p:spPr>
              <p:txBody>
                <a:bodyPr wrap="none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zh-CN" altLang="en-US" sz="1600" b="1" dirty="0">
                      <a:latin typeface="等线" panose="02010600030101010101" pitchFamily="2" charset="-122"/>
                      <a:ea typeface="等线" panose="02010600030101010101" pitchFamily="2" charset="-122"/>
                    </a:rPr>
                    <a:t>其他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28CB4C0-FBD1-405A-92DA-6E10049614B3}"/>
                    </a:ext>
                  </a:extLst>
                </p:cNvPr>
                <p:cNvSpPr/>
                <p:nvPr/>
              </p:nvSpPr>
              <p:spPr>
                <a:xfrm>
                  <a:off x="825330" y="4413016"/>
                  <a:ext cx="2108370" cy="1299115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0000" tIns="90000" rIns="90000" bIns="90000" numCol="1" spcCol="0" rtlCol="0" fromWordArt="0" anchor="t" anchorCtr="0" forceAA="0" compatLnSpc="1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宋体" panose="02010600030101010101" pitchFamily="2" charset="-122"/>
                    </a:rPr>
                    <a:t>①售票、改签、退票</a:t>
                  </a:r>
                  <a:endParaRPr lang="en-US" altLang="zh-CN" sz="1200" dirty="0">
                    <a:solidFill>
                      <a:schemeClr val="tx1"/>
                    </a:solidFill>
                    <a:latin typeface="宋体" panose="02010600030101010101" pitchFamily="2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②余票查询（直达、换乘等）</a:t>
                  </a:r>
                  <a:endParaRPr lang="en-US" altLang="zh-CN" sz="1200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zh-CN" altLang="en-US" sz="12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0E176F0-1304-4A7D-A246-5357B5329058}"/>
                    </a:ext>
                  </a:extLst>
                </p:cNvPr>
                <p:cNvSpPr/>
                <p:nvPr/>
              </p:nvSpPr>
              <p:spPr>
                <a:xfrm>
                  <a:off x="825330" y="3539355"/>
                  <a:ext cx="540002" cy="540000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>
                    <a:lnSpc>
                      <a:spcPct val="120000"/>
                    </a:lnSpc>
                  </a:pPr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03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E62F586-F658-4910-BA60-039824CB66B3}"/>
                </a:ext>
              </a:extLst>
            </p:cNvPr>
            <p:cNvGrpSpPr/>
            <p:nvPr/>
          </p:nvGrpSpPr>
          <p:grpSpPr>
            <a:xfrm>
              <a:off x="635006" y="1678563"/>
              <a:ext cx="10883894" cy="742947"/>
              <a:chOff x="635006" y="1678563"/>
              <a:chExt cx="10883894" cy="74294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88DAB3-430C-4F42-8EFC-DFF1C29D8FF5}"/>
                  </a:ext>
                </a:extLst>
              </p:cNvPr>
              <p:cNvSpPr/>
              <p:nvPr/>
            </p:nvSpPr>
            <p:spPr>
              <a:xfrm>
                <a:off x="635006" y="1978197"/>
                <a:ext cx="10883894" cy="443313"/>
              </a:xfrm>
              <a:prstGeom prst="rect">
                <a:avLst/>
              </a:prstGeom>
            </p:spPr>
            <p:txBody>
              <a:bodyPr wrap="none" anchor="b" anchorCtr="0">
                <a:no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基本要求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35711B1-DF5A-410C-B4C0-34CD69ECB065}"/>
                  </a:ext>
                </a:extLst>
              </p:cNvPr>
              <p:cNvSpPr txBox="1"/>
              <p:nvPr/>
            </p:nvSpPr>
            <p:spPr>
              <a:xfrm>
                <a:off x="635006" y="1678563"/>
                <a:ext cx="10883894" cy="299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选题：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飞机票售票系统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D2C2A7-9517-629E-27C3-AB0493DC6983}"/>
              </a:ext>
            </a:extLst>
          </p:cNvPr>
          <p:cNvSpPr txBox="1"/>
          <p:nvPr/>
        </p:nvSpPr>
        <p:spPr>
          <a:xfrm>
            <a:off x="1689838" y="5119896"/>
            <a:ext cx="216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</a:rPr>
              <a:t>①订单查询 ②用户管理</a:t>
            </a:r>
            <a:endParaRPr lang="en-US" altLang="zh-CN" sz="1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58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02.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需求分析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 Analysis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43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0053" y="-2"/>
            <a:ext cx="11954641" cy="6858002"/>
            <a:chOff x="240053" y="-2"/>
            <a:chExt cx="11954641" cy="6858002"/>
          </a:xfrm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1105CA6F-EB20-41AB-8B68-CF93FCABF71A}"/>
                </a:ext>
              </a:extLst>
            </p:cNvPr>
            <p:cNvSpPr/>
            <p:nvPr/>
          </p:nvSpPr>
          <p:spPr>
            <a:xfrm rot="10800000">
              <a:off x="891614" y="-2"/>
              <a:ext cx="1643975" cy="5594450"/>
            </a:xfrm>
            <a:prstGeom prst="round2SameRect">
              <a:avLst>
                <a:gd name="adj1" fmla="val 4698"/>
                <a:gd name="adj2" fmla="val 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  <a:alpha val="10000"/>
                  </a:schemeClr>
                </a:gs>
                <a:gs pos="60000">
                  <a:schemeClr val="accent3">
                    <a:alpha val="2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AA9583B5-F61D-4604-B5C8-9DDEEF06E857}"/>
                </a:ext>
              </a:extLst>
            </p:cNvPr>
            <p:cNvSpPr/>
            <p:nvPr/>
          </p:nvSpPr>
          <p:spPr>
            <a:xfrm rot="10800000" flipV="1">
              <a:off x="11546394" y="0"/>
              <a:ext cx="648300" cy="6858000"/>
            </a:xfrm>
            <a:prstGeom prst="round2SameRect">
              <a:avLst>
                <a:gd name="adj1" fmla="val 4698"/>
                <a:gd name="adj2" fmla="val 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  <a:alpha val="10000"/>
                  </a:schemeClr>
                </a:gs>
                <a:gs pos="60000">
                  <a:schemeClr val="accent3">
                    <a:alpha val="2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5D447CD-814E-4C97-AE52-4DB4BF9C5D32}"/>
                </a:ext>
              </a:extLst>
            </p:cNvPr>
            <p:cNvGrpSpPr/>
            <p:nvPr/>
          </p:nvGrpSpPr>
          <p:grpSpPr>
            <a:xfrm>
              <a:off x="240053" y="2882522"/>
              <a:ext cx="4348838" cy="2915912"/>
              <a:chOff x="3122150" y="2240870"/>
              <a:chExt cx="4348838" cy="291591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242B4EB-AB02-4E1B-A32D-123DAD85FDAB}"/>
                  </a:ext>
                </a:extLst>
              </p:cNvPr>
              <p:cNvSpPr/>
              <p:nvPr/>
            </p:nvSpPr>
            <p:spPr bwMode="auto">
              <a:xfrm>
                <a:off x="3388333" y="3977233"/>
                <a:ext cx="789736" cy="1179316"/>
              </a:xfrm>
              <a:custGeom>
                <a:avLst/>
                <a:gdLst>
                  <a:gd name="T0" fmla="*/ 113 w 136"/>
                  <a:gd name="T1" fmla="*/ 160 h 203"/>
                  <a:gd name="T2" fmla="*/ 83 w 136"/>
                  <a:gd name="T3" fmla="*/ 69 h 203"/>
                  <a:gd name="T4" fmla="*/ 18 w 136"/>
                  <a:gd name="T5" fmla="*/ 0 h 203"/>
                  <a:gd name="T6" fmla="*/ 32 w 136"/>
                  <a:gd name="T7" fmla="*/ 138 h 203"/>
                  <a:gd name="T8" fmla="*/ 32 w 136"/>
                  <a:gd name="T9" fmla="*/ 203 h 203"/>
                  <a:gd name="T10" fmla="*/ 110 w 136"/>
                  <a:gd name="T11" fmla="*/ 203 h 203"/>
                  <a:gd name="T12" fmla="*/ 113 w 136"/>
                  <a:gd name="T13" fmla="*/ 16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203">
                    <a:moveTo>
                      <a:pt x="113" y="160"/>
                    </a:moveTo>
                    <a:cubicBezTo>
                      <a:pt x="113" y="160"/>
                      <a:pt x="136" y="109"/>
                      <a:pt x="83" y="69"/>
                    </a:cubicBezTo>
                    <a:cubicBezTo>
                      <a:pt x="30" y="29"/>
                      <a:pt x="18" y="0"/>
                      <a:pt x="18" y="0"/>
                    </a:cubicBezTo>
                    <a:cubicBezTo>
                      <a:pt x="18" y="0"/>
                      <a:pt x="0" y="93"/>
                      <a:pt x="32" y="138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110" y="203"/>
                      <a:pt x="110" y="203"/>
                      <a:pt x="110" y="203"/>
                    </a:cubicBezTo>
                    <a:lnTo>
                      <a:pt x="113" y="160"/>
                    </a:lnTo>
                    <a:close/>
                  </a:path>
                </a:pathLst>
              </a:custGeom>
              <a:solidFill>
                <a:srgbClr val="4E8F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B17FF7F-6A87-446B-9196-38D07B9C81F0}"/>
                  </a:ext>
                </a:extLst>
              </p:cNvPr>
              <p:cNvSpPr/>
              <p:nvPr/>
            </p:nvSpPr>
            <p:spPr bwMode="auto">
              <a:xfrm>
                <a:off x="3747945" y="4529224"/>
                <a:ext cx="574674" cy="627558"/>
              </a:xfrm>
              <a:custGeom>
                <a:avLst/>
                <a:gdLst>
                  <a:gd name="T0" fmla="*/ 3 w 99"/>
                  <a:gd name="T1" fmla="*/ 108 h 108"/>
                  <a:gd name="T2" fmla="*/ 36 w 99"/>
                  <a:gd name="T3" fmla="*/ 48 h 108"/>
                  <a:gd name="T4" fmla="*/ 72 w 99"/>
                  <a:gd name="T5" fmla="*/ 0 h 108"/>
                  <a:gd name="T6" fmla="*/ 64 w 99"/>
                  <a:gd name="T7" fmla="*/ 108 h 108"/>
                  <a:gd name="T8" fmla="*/ 3 w 99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08">
                    <a:moveTo>
                      <a:pt x="3" y="108"/>
                    </a:moveTo>
                    <a:cubicBezTo>
                      <a:pt x="3" y="108"/>
                      <a:pt x="0" y="72"/>
                      <a:pt x="36" y="48"/>
                    </a:cubicBezTo>
                    <a:cubicBezTo>
                      <a:pt x="72" y="24"/>
                      <a:pt x="72" y="0"/>
                      <a:pt x="72" y="0"/>
                    </a:cubicBezTo>
                    <a:cubicBezTo>
                      <a:pt x="72" y="0"/>
                      <a:pt x="99" y="68"/>
                      <a:pt x="64" y="108"/>
                    </a:cubicBezTo>
                    <a:lnTo>
                      <a:pt x="3" y="108"/>
                    </a:lnTo>
                    <a:close/>
                  </a:path>
                </a:pathLst>
              </a:custGeom>
              <a:solidFill>
                <a:srgbClr val="70B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8E856AE-5B65-4832-8577-61595D9742B3}"/>
                  </a:ext>
                </a:extLst>
              </p:cNvPr>
              <p:cNvSpPr/>
              <p:nvPr/>
            </p:nvSpPr>
            <p:spPr bwMode="auto">
              <a:xfrm>
                <a:off x="3122150" y="4377623"/>
                <a:ext cx="724513" cy="779159"/>
              </a:xfrm>
              <a:custGeom>
                <a:avLst/>
                <a:gdLst>
                  <a:gd name="T0" fmla="*/ 119 w 125"/>
                  <a:gd name="T1" fmla="*/ 134 h 134"/>
                  <a:gd name="T2" fmla="*/ 79 w 125"/>
                  <a:gd name="T3" fmla="*/ 60 h 134"/>
                  <a:gd name="T4" fmla="*/ 25 w 125"/>
                  <a:gd name="T5" fmla="*/ 0 h 134"/>
                  <a:gd name="T6" fmla="*/ 41 w 125"/>
                  <a:gd name="T7" fmla="*/ 134 h 134"/>
                  <a:gd name="T8" fmla="*/ 119 w 125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34">
                    <a:moveTo>
                      <a:pt x="119" y="134"/>
                    </a:moveTo>
                    <a:cubicBezTo>
                      <a:pt x="119" y="134"/>
                      <a:pt x="125" y="86"/>
                      <a:pt x="79" y="60"/>
                    </a:cubicBezTo>
                    <a:cubicBezTo>
                      <a:pt x="34" y="34"/>
                      <a:pt x="25" y="0"/>
                      <a:pt x="25" y="0"/>
                    </a:cubicBezTo>
                    <a:cubicBezTo>
                      <a:pt x="25" y="0"/>
                      <a:pt x="0" y="85"/>
                      <a:pt x="41" y="134"/>
                    </a:cubicBezTo>
                    <a:lnTo>
                      <a:pt x="119" y="134"/>
                    </a:lnTo>
                    <a:close/>
                  </a:path>
                </a:pathLst>
              </a:custGeom>
              <a:solidFill>
                <a:srgbClr val="ABD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63CC9B7-78B4-4E2D-AA8D-38AAA61DB9B6}"/>
                  </a:ext>
                </a:extLst>
              </p:cNvPr>
              <p:cNvSpPr/>
              <p:nvPr/>
            </p:nvSpPr>
            <p:spPr bwMode="auto">
              <a:xfrm>
                <a:off x="5122932" y="4460241"/>
                <a:ext cx="676917" cy="638135"/>
              </a:xfrm>
              <a:custGeom>
                <a:avLst/>
                <a:gdLst>
                  <a:gd name="T0" fmla="*/ 55 w 117"/>
                  <a:gd name="T1" fmla="*/ 19 h 110"/>
                  <a:gd name="T2" fmla="*/ 0 w 117"/>
                  <a:gd name="T3" fmla="*/ 86 h 110"/>
                  <a:gd name="T4" fmla="*/ 0 w 117"/>
                  <a:gd name="T5" fmla="*/ 110 h 110"/>
                  <a:gd name="T6" fmla="*/ 54 w 117"/>
                  <a:gd name="T7" fmla="*/ 110 h 110"/>
                  <a:gd name="T8" fmla="*/ 105 w 117"/>
                  <a:gd name="T9" fmla="*/ 74 h 110"/>
                  <a:gd name="T10" fmla="*/ 55 w 117"/>
                  <a:gd name="T11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10">
                    <a:moveTo>
                      <a:pt x="55" y="19"/>
                    </a:moveTo>
                    <a:cubicBezTo>
                      <a:pt x="41" y="42"/>
                      <a:pt x="22" y="64"/>
                      <a:pt x="0" y="86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4" y="110"/>
                      <a:pt x="71" y="101"/>
                      <a:pt x="105" y="74"/>
                    </a:cubicBezTo>
                    <a:cubicBezTo>
                      <a:pt x="105" y="74"/>
                      <a:pt x="117" y="0"/>
                      <a:pt x="55" y="19"/>
                    </a:cubicBezTo>
                    <a:close/>
                  </a:path>
                </a:pathLst>
              </a:custGeom>
              <a:solidFill>
                <a:srgbClr val="F49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1109D37-030D-4695-8315-85CE0AB857E9}"/>
                  </a:ext>
                </a:extLst>
              </p:cNvPr>
              <p:cNvSpPr/>
              <p:nvPr/>
            </p:nvSpPr>
            <p:spPr bwMode="auto">
              <a:xfrm>
                <a:off x="6936858" y="4617130"/>
                <a:ext cx="475957" cy="534130"/>
              </a:xfrm>
              <a:custGeom>
                <a:avLst/>
                <a:gdLst>
                  <a:gd name="T0" fmla="*/ 82 w 82"/>
                  <a:gd name="T1" fmla="*/ 38 h 92"/>
                  <a:gd name="T2" fmla="*/ 67 w 82"/>
                  <a:gd name="T3" fmla="*/ 89 h 92"/>
                  <a:gd name="T4" fmla="*/ 6 w 82"/>
                  <a:gd name="T5" fmla="*/ 47 h 92"/>
                  <a:gd name="T6" fmla="*/ 0 w 82"/>
                  <a:gd name="T7" fmla="*/ 26 h 92"/>
                  <a:gd name="T8" fmla="*/ 37 w 82"/>
                  <a:gd name="T9" fmla="*/ 0 h 92"/>
                  <a:gd name="T10" fmla="*/ 82 w 82"/>
                  <a:gd name="T11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92">
                    <a:moveTo>
                      <a:pt x="82" y="38"/>
                    </a:moveTo>
                    <a:cubicBezTo>
                      <a:pt x="82" y="38"/>
                      <a:pt x="79" y="86"/>
                      <a:pt x="67" y="89"/>
                    </a:cubicBezTo>
                    <a:cubicBezTo>
                      <a:pt x="55" y="92"/>
                      <a:pt x="6" y="47"/>
                      <a:pt x="6" y="4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80" y="13"/>
                      <a:pt x="82" y="38"/>
                    </a:cubicBezTo>
                    <a:close/>
                  </a:path>
                </a:pathLst>
              </a:custGeom>
              <a:solidFill>
                <a:srgbClr val="F491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BE661A9-DBF2-4C73-9812-DFC73F513ADA}"/>
                  </a:ext>
                </a:extLst>
              </p:cNvPr>
              <p:cNvSpPr/>
              <p:nvPr/>
            </p:nvSpPr>
            <p:spPr bwMode="auto">
              <a:xfrm>
                <a:off x="5417321" y="3379641"/>
                <a:ext cx="2053667" cy="1718734"/>
              </a:xfrm>
              <a:custGeom>
                <a:avLst/>
                <a:gdLst>
                  <a:gd name="T0" fmla="*/ 344 w 354"/>
                  <a:gd name="T1" fmla="*/ 251 h 296"/>
                  <a:gd name="T2" fmla="*/ 261 w 354"/>
                  <a:gd name="T3" fmla="*/ 245 h 296"/>
                  <a:gd name="T4" fmla="*/ 312 w 354"/>
                  <a:gd name="T5" fmla="*/ 296 h 296"/>
                  <a:gd name="T6" fmla="*/ 84 w 354"/>
                  <a:gd name="T7" fmla="*/ 296 h 296"/>
                  <a:gd name="T8" fmla="*/ 88 w 354"/>
                  <a:gd name="T9" fmla="*/ 206 h 296"/>
                  <a:gd name="T10" fmla="*/ 87 w 354"/>
                  <a:gd name="T11" fmla="*/ 207 h 296"/>
                  <a:gd name="T12" fmla="*/ 70 w 354"/>
                  <a:gd name="T13" fmla="*/ 246 h 296"/>
                  <a:gd name="T14" fmla="*/ 54 w 354"/>
                  <a:gd name="T15" fmla="*/ 260 h 296"/>
                  <a:gd name="T16" fmla="*/ 47 w 354"/>
                  <a:gd name="T17" fmla="*/ 232 h 296"/>
                  <a:gd name="T18" fmla="*/ 4 w 354"/>
                  <a:gd name="T19" fmla="*/ 205 h 296"/>
                  <a:gd name="T20" fmla="*/ 18 w 354"/>
                  <a:gd name="T21" fmla="*/ 185 h 296"/>
                  <a:gd name="T22" fmla="*/ 69 w 354"/>
                  <a:gd name="T23" fmla="*/ 39 h 296"/>
                  <a:gd name="T24" fmla="*/ 149 w 354"/>
                  <a:gd name="T25" fmla="*/ 3 h 296"/>
                  <a:gd name="T26" fmla="*/ 201 w 354"/>
                  <a:gd name="T27" fmla="*/ 0 h 296"/>
                  <a:gd name="T28" fmla="*/ 321 w 354"/>
                  <a:gd name="T29" fmla="*/ 54 h 296"/>
                  <a:gd name="T30" fmla="*/ 338 w 354"/>
                  <a:gd name="T31" fmla="*/ 219 h 296"/>
                  <a:gd name="T32" fmla="*/ 344 w 354"/>
                  <a:gd name="T33" fmla="*/ 25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4" h="296">
                    <a:moveTo>
                      <a:pt x="344" y="251"/>
                    </a:moveTo>
                    <a:cubicBezTo>
                      <a:pt x="332" y="229"/>
                      <a:pt x="261" y="245"/>
                      <a:pt x="261" y="245"/>
                    </a:cubicBezTo>
                    <a:cubicBezTo>
                      <a:pt x="312" y="296"/>
                      <a:pt x="312" y="296"/>
                      <a:pt x="312" y="296"/>
                    </a:cubicBezTo>
                    <a:cubicBezTo>
                      <a:pt x="84" y="296"/>
                      <a:pt x="84" y="296"/>
                      <a:pt x="84" y="296"/>
                    </a:cubicBezTo>
                    <a:cubicBezTo>
                      <a:pt x="92" y="270"/>
                      <a:pt x="88" y="206"/>
                      <a:pt x="88" y="206"/>
                    </a:cubicBezTo>
                    <a:cubicBezTo>
                      <a:pt x="87" y="206"/>
                      <a:pt x="87" y="207"/>
                      <a:pt x="87" y="207"/>
                    </a:cubicBezTo>
                    <a:cubicBezTo>
                      <a:pt x="84" y="233"/>
                      <a:pt x="70" y="246"/>
                      <a:pt x="70" y="246"/>
                    </a:cubicBezTo>
                    <a:cubicBezTo>
                      <a:pt x="70" y="260"/>
                      <a:pt x="54" y="260"/>
                      <a:pt x="54" y="260"/>
                    </a:cubicBezTo>
                    <a:cubicBezTo>
                      <a:pt x="53" y="248"/>
                      <a:pt x="50" y="239"/>
                      <a:pt x="47" y="232"/>
                    </a:cubicBezTo>
                    <a:cubicBezTo>
                      <a:pt x="32" y="201"/>
                      <a:pt x="4" y="205"/>
                      <a:pt x="4" y="205"/>
                    </a:cubicBezTo>
                    <a:cubicBezTo>
                      <a:pt x="0" y="189"/>
                      <a:pt x="18" y="185"/>
                      <a:pt x="18" y="185"/>
                    </a:cubicBezTo>
                    <a:cubicBezTo>
                      <a:pt x="18" y="185"/>
                      <a:pt x="38" y="63"/>
                      <a:pt x="69" y="39"/>
                    </a:cubicBezTo>
                    <a:cubicBezTo>
                      <a:pt x="100" y="15"/>
                      <a:pt x="149" y="3"/>
                      <a:pt x="149" y="3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0"/>
                      <a:pt x="301" y="20"/>
                      <a:pt x="321" y="54"/>
                    </a:cubicBezTo>
                    <a:cubicBezTo>
                      <a:pt x="341" y="88"/>
                      <a:pt x="338" y="219"/>
                      <a:pt x="338" y="219"/>
                    </a:cubicBezTo>
                    <a:cubicBezTo>
                      <a:pt x="354" y="232"/>
                      <a:pt x="344" y="251"/>
                      <a:pt x="344" y="2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BF54"/>
                  </a:gs>
                  <a:gs pos="100000">
                    <a:srgbClr val="F7983D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038FAA0-C379-49CC-909C-1A149DBBD9AC}"/>
                  </a:ext>
                </a:extLst>
              </p:cNvPr>
              <p:cNvSpPr/>
              <p:nvPr/>
            </p:nvSpPr>
            <p:spPr bwMode="auto">
              <a:xfrm>
                <a:off x="5893278" y="4000148"/>
                <a:ext cx="1089413" cy="1133484"/>
              </a:xfrm>
              <a:custGeom>
                <a:avLst/>
                <a:gdLst>
                  <a:gd name="T0" fmla="*/ 179 w 188"/>
                  <a:gd name="T1" fmla="*/ 138 h 195"/>
                  <a:gd name="T2" fmla="*/ 160 w 188"/>
                  <a:gd name="T3" fmla="*/ 0 h 195"/>
                  <a:gd name="T4" fmla="*/ 125 w 188"/>
                  <a:gd name="T5" fmla="*/ 125 h 195"/>
                  <a:gd name="T6" fmla="*/ 0 w 188"/>
                  <a:gd name="T7" fmla="*/ 195 h 195"/>
                  <a:gd name="T8" fmla="*/ 150 w 188"/>
                  <a:gd name="T9" fmla="*/ 194 h 195"/>
                  <a:gd name="T10" fmla="*/ 179 w 188"/>
                  <a:gd name="T11" fmla="*/ 13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95">
                    <a:moveTo>
                      <a:pt x="179" y="138"/>
                    </a:moveTo>
                    <a:cubicBezTo>
                      <a:pt x="179" y="138"/>
                      <a:pt x="188" y="64"/>
                      <a:pt x="160" y="0"/>
                    </a:cubicBezTo>
                    <a:cubicBezTo>
                      <a:pt x="160" y="0"/>
                      <a:pt x="165" y="98"/>
                      <a:pt x="125" y="125"/>
                    </a:cubicBezTo>
                    <a:cubicBezTo>
                      <a:pt x="85" y="153"/>
                      <a:pt x="17" y="147"/>
                      <a:pt x="0" y="195"/>
                    </a:cubicBezTo>
                    <a:cubicBezTo>
                      <a:pt x="150" y="194"/>
                      <a:pt x="150" y="194"/>
                      <a:pt x="150" y="194"/>
                    </a:cubicBezTo>
                    <a:lnTo>
                      <a:pt x="179" y="138"/>
                    </a:lnTo>
                    <a:close/>
                  </a:path>
                </a:pathLst>
              </a:custGeom>
              <a:solidFill>
                <a:srgbClr val="F6613A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90BE83E-156A-4A1D-86EE-B4211D6FE3E7}"/>
                  </a:ext>
                </a:extLst>
              </p:cNvPr>
              <p:cNvSpPr/>
              <p:nvPr/>
            </p:nvSpPr>
            <p:spPr bwMode="auto">
              <a:xfrm>
                <a:off x="5690555" y="4070661"/>
                <a:ext cx="232690" cy="817941"/>
              </a:xfrm>
              <a:custGeom>
                <a:avLst/>
                <a:gdLst>
                  <a:gd name="T0" fmla="*/ 40 w 40"/>
                  <a:gd name="T1" fmla="*/ 88 h 141"/>
                  <a:gd name="T2" fmla="*/ 23 w 40"/>
                  <a:gd name="T3" fmla="*/ 127 h 141"/>
                  <a:gd name="T4" fmla="*/ 7 w 40"/>
                  <a:gd name="T5" fmla="*/ 141 h 141"/>
                  <a:gd name="T6" fmla="*/ 0 w 40"/>
                  <a:gd name="T7" fmla="*/ 113 h 141"/>
                  <a:gd name="T8" fmla="*/ 22 w 40"/>
                  <a:gd name="T9" fmla="*/ 76 h 141"/>
                  <a:gd name="T10" fmla="*/ 25 w 40"/>
                  <a:gd name="T11" fmla="*/ 0 h 141"/>
                  <a:gd name="T12" fmla="*/ 40 w 40"/>
                  <a:gd name="T13" fmla="*/ 8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41">
                    <a:moveTo>
                      <a:pt x="40" y="88"/>
                    </a:moveTo>
                    <a:cubicBezTo>
                      <a:pt x="37" y="114"/>
                      <a:pt x="23" y="127"/>
                      <a:pt x="23" y="127"/>
                    </a:cubicBezTo>
                    <a:cubicBezTo>
                      <a:pt x="23" y="141"/>
                      <a:pt x="7" y="141"/>
                      <a:pt x="7" y="141"/>
                    </a:cubicBezTo>
                    <a:cubicBezTo>
                      <a:pt x="6" y="129"/>
                      <a:pt x="3" y="120"/>
                      <a:pt x="0" y="113"/>
                    </a:cubicBezTo>
                    <a:cubicBezTo>
                      <a:pt x="8" y="105"/>
                      <a:pt x="17" y="93"/>
                      <a:pt x="22" y="76"/>
                    </a:cubicBezTo>
                    <a:cubicBezTo>
                      <a:pt x="33" y="41"/>
                      <a:pt x="26" y="3"/>
                      <a:pt x="25" y="0"/>
                    </a:cubicBezTo>
                    <a:cubicBezTo>
                      <a:pt x="34" y="33"/>
                      <a:pt x="39" y="73"/>
                      <a:pt x="40" y="88"/>
                    </a:cubicBezTo>
                    <a:close/>
                  </a:path>
                </a:pathLst>
              </a:custGeom>
              <a:solidFill>
                <a:srgbClr val="F6613A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A387B40-E529-45BE-A4F9-3FF91A6A31E6}"/>
                  </a:ext>
                </a:extLst>
              </p:cNvPr>
              <p:cNvSpPr/>
              <p:nvPr/>
            </p:nvSpPr>
            <p:spPr bwMode="auto">
              <a:xfrm>
                <a:off x="6554329" y="4721136"/>
                <a:ext cx="886691" cy="412496"/>
              </a:xfrm>
              <a:custGeom>
                <a:avLst/>
                <a:gdLst>
                  <a:gd name="T0" fmla="*/ 0 w 153"/>
                  <a:gd name="T1" fmla="*/ 40 h 71"/>
                  <a:gd name="T2" fmla="*/ 105 w 153"/>
                  <a:gd name="T3" fmla="*/ 16 h 71"/>
                  <a:gd name="T4" fmla="*/ 133 w 153"/>
                  <a:gd name="T5" fmla="*/ 71 h 71"/>
                  <a:gd name="T6" fmla="*/ 13 w 153"/>
                  <a:gd name="T7" fmla="*/ 71 h 71"/>
                  <a:gd name="T8" fmla="*/ 0 w 153"/>
                  <a:gd name="T9" fmla="*/ 4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71">
                    <a:moveTo>
                      <a:pt x="0" y="40"/>
                    </a:moveTo>
                    <a:cubicBezTo>
                      <a:pt x="0" y="40"/>
                      <a:pt x="57" y="0"/>
                      <a:pt x="105" y="16"/>
                    </a:cubicBezTo>
                    <a:cubicBezTo>
                      <a:pt x="153" y="32"/>
                      <a:pt x="149" y="65"/>
                      <a:pt x="133" y="71"/>
                    </a:cubicBezTo>
                    <a:cubicBezTo>
                      <a:pt x="13" y="71"/>
                      <a:pt x="13" y="71"/>
                      <a:pt x="13" y="71"/>
                    </a:cubicBez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EB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1E19F8A-8C20-46BE-89A2-75689ECA1359}"/>
                  </a:ext>
                </a:extLst>
              </p:cNvPr>
              <p:cNvSpPr/>
              <p:nvPr/>
            </p:nvSpPr>
            <p:spPr bwMode="auto">
              <a:xfrm>
                <a:off x="6177089" y="2977722"/>
                <a:ext cx="463618" cy="796787"/>
              </a:xfrm>
              <a:custGeom>
                <a:avLst/>
                <a:gdLst>
                  <a:gd name="T0" fmla="*/ 80 w 80"/>
                  <a:gd name="T1" fmla="*/ 70 h 137"/>
                  <a:gd name="T2" fmla="*/ 33 w 80"/>
                  <a:gd name="T3" fmla="*/ 137 h 137"/>
                  <a:gd name="T4" fmla="*/ 12 w 80"/>
                  <a:gd name="T5" fmla="*/ 87 h 137"/>
                  <a:gd name="T6" fmla="*/ 13 w 80"/>
                  <a:gd name="T7" fmla="*/ 84 h 137"/>
                  <a:gd name="T8" fmla="*/ 0 w 80"/>
                  <a:gd name="T9" fmla="*/ 36 h 137"/>
                  <a:gd name="T10" fmla="*/ 67 w 80"/>
                  <a:gd name="T11" fmla="*/ 0 h 137"/>
                  <a:gd name="T12" fmla="*/ 69 w 80"/>
                  <a:gd name="T13" fmla="*/ 8 h 137"/>
                  <a:gd name="T14" fmla="*/ 69 w 80"/>
                  <a:gd name="T15" fmla="*/ 8 h 137"/>
                  <a:gd name="T16" fmla="*/ 80 w 80"/>
                  <a:gd name="T17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137">
                    <a:moveTo>
                      <a:pt x="80" y="70"/>
                    </a:moveTo>
                    <a:cubicBezTo>
                      <a:pt x="80" y="70"/>
                      <a:pt x="68" y="136"/>
                      <a:pt x="33" y="137"/>
                    </a:cubicBezTo>
                    <a:cubicBezTo>
                      <a:pt x="3" y="137"/>
                      <a:pt x="10" y="97"/>
                      <a:pt x="12" y="87"/>
                    </a:cubicBezTo>
                    <a:cubicBezTo>
                      <a:pt x="12" y="85"/>
                      <a:pt x="13" y="84"/>
                      <a:pt x="13" y="8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lnTo>
                      <a:pt x="80" y="70"/>
                    </a:lnTo>
                    <a:close/>
                  </a:path>
                </a:pathLst>
              </a:custGeom>
              <a:solidFill>
                <a:srgbClr val="FEB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F640386-3AEC-4664-94BA-0747F3B376B8}"/>
                  </a:ext>
                </a:extLst>
              </p:cNvPr>
              <p:cNvSpPr/>
              <p:nvPr/>
            </p:nvSpPr>
            <p:spPr bwMode="auto">
              <a:xfrm>
                <a:off x="6177089" y="2977722"/>
                <a:ext cx="453041" cy="505925"/>
              </a:xfrm>
              <a:custGeom>
                <a:avLst/>
                <a:gdLst>
                  <a:gd name="T0" fmla="*/ 12 w 78"/>
                  <a:gd name="T1" fmla="*/ 87 h 87"/>
                  <a:gd name="T2" fmla="*/ 13 w 78"/>
                  <a:gd name="T3" fmla="*/ 84 h 87"/>
                  <a:gd name="T4" fmla="*/ 0 w 78"/>
                  <a:gd name="T5" fmla="*/ 36 h 87"/>
                  <a:gd name="T6" fmla="*/ 67 w 78"/>
                  <a:gd name="T7" fmla="*/ 0 h 87"/>
                  <a:gd name="T8" fmla="*/ 69 w 78"/>
                  <a:gd name="T9" fmla="*/ 8 h 87"/>
                  <a:gd name="T10" fmla="*/ 69 w 78"/>
                  <a:gd name="T11" fmla="*/ 8 h 87"/>
                  <a:gd name="T12" fmla="*/ 12 w 78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87">
                    <a:moveTo>
                      <a:pt x="12" y="87"/>
                    </a:moveTo>
                    <a:cubicBezTo>
                      <a:pt x="12" y="85"/>
                      <a:pt x="13" y="84"/>
                      <a:pt x="13" y="8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8" y="87"/>
                      <a:pt x="13" y="87"/>
                      <a:pt x="12" y="87"/>
                    </a:cubicBezTo>
                    <a:close/>
                  </a:path>
                </a:pathLst>
              </a:custGeom>
              <a:solidFill>
                <a:srgbClr val="FF8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17B8358-E2A5-4899-8F7D-89F6A452AC46}"/>
                  </a:ext>
                </a:extLst>
              </p:cNvPr>
              <p:cNvSpPr/>
              <p:nvPr/>
            </p:nvSpPr>
            <p:spPr bwMode="auto">
              <a:xfrm>
                <a:off x="5678216" y="2240870"/>
                <a:ext cx="1015375" cy="754480"/>
              </a:xfrm>
              <a:custGeom>
                <a:avLst/>
                <a:gdLst>
                  <a:gd name="T0" fmla="*/ 162 w 175"/>
                  <a:gd name="T1" fmla="*/ 104 h 130"/>
                  <a:gd name="T2" fmla="*/ 173 w 175"/>
                  <a:gd name="T3" fmla="*/ 65 h 130"/>
                  <a:gd name="T4" fmla="*/ 161 w 175"/>
                  <a:gd name="T5" fmla="*/ 39 h 130"/>
                  <a:gd name="T6" fmla="*/ 146 w 175"/>
                  <a:gd name="T7" fmla="*/ 8 h 130"/>
                  <a:gd name="T8" fmla="*/ 75 w 175"/>
                  <a:gd name="T9" fmla="*/ 22 h 130"/>
                  <a:gd name="T10" fmla="*/ 38 w 175"/>
                  <a:gd name="T11" fmla="*/ 5 h 130"/>
                  <a:gd name="T12" fmla="*/ 35 w 175"/>
                  <a:gd name="T13" fmla="*/ 37 h 130"/>
                  <a:gd name="T14" fmla="*/ 18 w 175"/>
                  <a:gd name="T15" fmla="*/ 22 h 130"/>
                  <a:gd name="T16" fmla="*/ 6 w 175"/>
                  <a:gd name="T17" fmla="*/ 58 h 130"/>
                  <a:gd name="T18" fmla="*/ 25 w 175"/>
                  <a:gd name="T19" fmla="*/ 91 h 130"/>
                  <a:gd name="T20" fmla="*/ 53 w 175"/>
                  <a:gd name="T21" fmla="*/ 126 h 130"/>
                  <a:gd name="T22" fmla="*/ 147 w 175"/>
                  <a:gd name="T23" fmla="*/ 124 h 130"/>
                  <a:gd name="T24" fmla="*/ 162 w 175"/>
                  <a:gd name="T25" fmla="*/ 10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5" h="130">
                    <a:moveTo>
                      <a:pt x="162" y="104"/>
                    </a:moveTo>
                    <a:cubicBezTo>
                      <a:pt x="162" y="104"/>
                      <a:pt x="171" y="87"/>
                      <a:pt x="173" y="65"/>
                    </a:cubicBezTo>
                    <a:cubicBezTo>
                      <a:pt x="175" y="44"/>
                      <a:pt x="170" y="39"/>
                      <a:pt x="161" y="39"/>
                    </a:cubicBezTo>
                    <a:cubicBezTo>
                      <a:pt x="161" y="39"/>
                      <a:pt x="157" y="16"/>
                      <a:pt x="146" y="8"/>
                    </a:cubicBezTo>
                    <a:cubicBezTo>
                      <a:pt x="135" y="0"/>
                      <a:pt x="91" y="12"/>
                      <a:pt x="75" y="22"/>
                    </a:cubicBezTo>
                    <a:cubicBezTo>
                      <a:pt x="58" y="32"/>
                      <a:pt x="46" y="4"/>
                      <a:pt x="38" y="5"/>
                    </a:cubicBezTo>
                    <a:cubicBezTo>
                      <a:pt x="30" y="7"/>
                      <a:pt x="29" y="28"/>
                      <a:pt x="35" y="37"/>
                    </a:cubicBezTo>
                    <a:cubicBezTo>
                      <a:pt x="35" y="37"/>
                      <a:pt x="21" y="30"/>
                      <a:pt x="18" y="22"/>
                    </a:cubicBezTo>
                    <a:cubicBezTo>
                      <a:pt x="16" y="14"/>
                      <a:pt x="0" y="28"/>
                      <a:pt x="6" y="58"/>
                    </a:cubicBezTo>
                    <a:cubicBezTo>
                      <a:pt x="12" y="88"/>
                      <a:pt x="25" y="91"/>
                      <a:pt x="25" y="91"/>
                    </a:cubicBezTo>
                    <a:cubicBezTo>
                      <a:pt x="25" y="91"/>
                      <a:pt x="27" y="123"/>
                      <a:pt x="53" y="126"/>
                    </a:cubicBezTo>
                    <a:cubicBezTo>
                      <a:pt x="79" y="130"/>
                      <a:pt x="147" y="124"/>
                      <a:pt x="147" y="124"/>
                    </a:cubicBezTo>
                    <a:lnTo>
                      <a:pt x="162" y="104"/>
                    </a:lnTo>
                    <a:close/>
                  </a:path>
                </a:pathLst>
              </a:custGeom>
              <a:solidFill>
                <a:srgbClr val="59313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1D3A52D-AFA7-4E05-BA8D-223D1C678151}"/>
                  </a:ext>
                </a:extLst>
              </p:cNvPr>
              <p:cNvSpPr/>
              <p:nvPr/>
            </p:nvSpPr>
            <p:spPr bwMode="auto">
              <a:xfrm>
                <a:off x="5928534" y="2693911"/>
                <a:ext cx="719224" cy="708647"/>
              </a:xfrm>
              <a:custGeom>
                <a:avLst/>
                <a:gdLst>
                  <a:gd name="T0" fmla="*/ 0 w 124"/>
                  <a:gd name="T1" fmla="*/ 15 h 122"/>
                  <a:gd name="T2" fmla="*/ 44 w 124"/>
                  <a:gd name="T3" fmla="*/ 111 h 122"/>
                  <a:gd name="T4" fmla="*/ 105 w 124"/>
                  <a:gd name="T5" fmla="*/ 79 h 122"/>
                  <a:gd name="T6" fmla="*/ 111 w 124"/>
                  <a:gd name="T7" fmla="*/ 52 h 122"/>
                  <a:gd name="T8" fmla="*/ 123 w 124"/>
                  <a:gd name="T9" fmla="*/ 35 h 122"/>
                  <a:gd name="T10" fmla="*/ 104 w 124"/>
                  <a:gd name="T11" fmla="*/ 38 h 122"/>
                  <a:gd name="T12" fmla="*/ 93 w 124"/>
                  <a:gd name="T13" fmla="*/ 0 h 122"/>
                  <a:gd name="T14" fmla="*/ 51 w 124"/>
                  <a:gd name="T15" fmla="*/ 17 h 122"/>
                  <a:gd name="T16" fmla="*/ 47 w 124"/>
                  <a:gd name="T17" fmla="*/ 0 h 122"/>
                  <a:gd name="T18" fmla="*/ 0 w 124"/>
                  <a:gd name="T19" fmla="*/ 1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122">
                    <a:moveTo>
                      <a:pt x="0" y="15"/>
                    </a:moveTo>
                    <a:cubicBezTo>
                      <a:pt x="0" y="15"/>
                      <a:pt x="12" y="100"/>
                      <a:pt x="44" y="111"/>
                    </a:cubicBezTo>
                    <a:cubicBezTo>
                      <a:pt x="75" y="122"/>
                      <a:pt x="101" y="88"/>
                      <a:pt x="105" y="79"/>
                    </a:cubicBezTo>
                    <a:cubicBezTo>
                      <a:pt x="109" y="70"/>
                      <a:pt x="111" y="52"/>
                      <a:pt x="111" y="52"/>
                    </a:cubicBezTo>
                    <a:cubicBezTo>
                      <a:pt x="111" y="52"/>
                      <a:pt x="122" y="54"/>
                      <a:pt x="123" y="35"/>
                    </a:cubicBezTo>
                    <a:cubicBezTo>
                      <a:pt x="124" y="16"/>
                      <a:pt x="108" y="5"/>
                      <a:pt x="104" y="38"/>
                    </a:cubicBezTo>
                    <a:cubicBezTo>
                      <a:pt x="104" y="38"/>
                      <a:pt x="88" y="29"/>
                      <a:pt x="93" y="0"/>
                    </a:cubicBezTo>
                    <a:cubicBezTo>
                      <a:pt x="93" y="0"/>
                      <a:pt x="75" y="17"/>
                      <a:pt x="51" y="17"/>
                    </a:cubicBezTo>
                    <a:cubicBezTo>
                      <a:pt x="26" y="17"/>
                      <a:pt x="47" y="0"/>
                      <a:pt x="47" y="0"/>
                    </a:cubicBezTo>
                    <a:cubicBezTo>
                      <a:pt x="47" y="0"/>
                      <a:pt x="30" y="16"/>
                      <a:pt x="0" y="15"/>
                    </a:cubicBezTo>
                    <a:close/>
                  </a:path>
                </a:pathLst>
              </a:custGeom>
              <a:solidFill>
                <a:srgbClr val="FEB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ADBB54AD-357E-40B1-A6FB-085A97613870}"/>
                  </a:ext>
                </a:extLst>
              </p:cNvPr>
              <p:cNvSpPr/>
              <p:nvPr/>
            </p:nvSpPr>
            <p:spPr bwMode="auto">
              <a:xfrm>
                <a:off x="5875650" y="5070171"/>
                <a:ext cx="1188130" cy="63461"/>
              </a:xfrm>
              <a:prstGeom prst="rect">
                <a:avLst/>
              </a:prstGeom>
              <a:solidFill>
                <a:srgbClr val="ABD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8AF93C6-F105-461B-A816-BC3387F3C587}"/>
                  </a:ext>
                </a:extLst>
              </p:cNvPr>
              <p:cNvSpPr/>
              <p:nvPr/>
            </p:nvSpPr>
            <p:spPr bwMode="auto">
              <a:xfrm>
                <a:off x="6698879" y="5070171"/>
                <a:ext cx="364901" cy="63461"/>
              </a:xfrm>
              <a:prstGeom prst="rect">
                <a:avLst/>
              </a:prstGeom>
              <a:solidFill>
                <a:srgbClr val="70B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E9DB34A-4B92-40A1-BB39-C117B8686ECA}"/>
                  </a:ext>
                </a:extLst>
              </p:cNvPr>
              <p:cNvSpPr/>
              <p:nvPr/>
            </p:nvSpPr>
            <p:spPr bwMode="auto">
              <a:xfrm>
                <a:off x="6397440" y="4913281"/>
                <a:ext cx="470669" cy="156890"/>
              </a:xfrm>
              <a:custGeom>
                <a:avLst/>
                <a:gdLst>
                  <a:gd name="T0" fmla="*/ 81 w 81"/>
                  <a:gd name="T1" fmla="*/ 27 h 27"/>
                  <a:gd name="T2" fmla="*/ 35 w 81"/>
                  <a:gd name="T3" fmla="*/ 1 h 27"/>
                  <a:gd name="T4" fmla="*/ 14 w 81"/>
                  <a:gd name="T5" fmla="*/ 14 h 27"/>
                  <a:gd name="T6" fmla="*/ 0 w 81"/>
                  <a:gd name="T7" fmla="*/ 27 h 27"/>
                  <a:gd name="T8" fmla="*/ 81 w 81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7">
                    <a:moveTo>
                      <a:pt x="81" y="27"/>
                    </a:moveTo>
                    <a:cubicBezTo>
                      <a:pt x="81" y="27"/>
                      <a:pt x="63" y="0"/>
                      <a:pt x="35" y="1"/>
                    </a:cubicBezTo>
                    <a:cubicBezTo>
                      <a:pt x="15" y="1"/>
                      <a:pt x="14" y="14"/>
                      <a:pt x="14" y="14"/>
                    </a:cubicBezTo>
                    <a:cubicBezTo>
                      <a:pt x="14" y="14"/>
                      <a:pt x="0" y="12"/>
                      <a:pt x="0" y="27"/>
                    </a:cubicBezTo>
                    <a:lnTo>
                      <a:pt x="81" y="27"/>
                    </a:lnTo>
                    <a:close/>
                  </a:path>
                </a:pathLst>
              </a:custGeom>
              <a:solidFill>
                <a:srgbClr val="FFC7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6FABDB6-9771-4A6B-94C8-7731E388E64D}"/>
                  </a:ext>
                </a:extLst>
              </p:cNvPr>
              <p:cNvSpPr/>
              <p:nvPr/>
            </p:nvSpPr>
            <p:spPr bwMode="auto">
              <a:xfrm>
                <a:off x="4844409" y="4848058"/>
                <a:ext cx="544707" cy="215062"/>
              </a:xfrm>
              <a:custGeom>
                <a:avLst/>
                <a:gdLst>
                  <a:gd name="T0" fmla="*/ 93 w 94"/>
                  <a:gd name="T1" fmla="*/ 37 h 37"/>
                  <a:gd name="T2" fmla="*/ 88 w 94"/>
                  <a:gd name="T3" fmla="*/ 20 h 37"/>
                  <a:gd name="T4" fmla="*/ 76 w 94"/>
                  <a:gd name="T5" fmla="*/ 23 h 37"/>
                  <a:gd name="T6" fmla="*/ 52 w 94"/>
                  <a:gd name="T7" fmla="*/ 1 h 37"/>
                  <a:gd name="T8" fmla="*/ 21 w 94"/>
                  <a:gd name="T9" fmla="*/ 37 h 37"/>
                  <a:gd name="T10" fmla="*/ 93 w 94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7">
                    <a:moveTo>
                      <a:pt x="93" y="37"/>
                    </a:moveTo>
                    <a:cubicBezTo>
                      <a:pt x="93" y="37"/>
                      <a:pt x="94" y="22"/>
                      <a:pt x="88" y="20"/>
                    </a:cubicBezTo>
                    <a:cubicBezTo>
                      <a:pt x="81" y="18"/>
                      <a:pt x="76" y="23"/>
                      <a:pt x="76" y="23"/>
                    </a:cubicBezTo>
                    <a:cubicBezTo>
                      <a:pt x="76" y="23"/>
                      <a:pt x="71" y="1"/>
                      <a:pt x="52" y="1"/>
                    </a:cubicBezTo>
                    <a:cubicBezTo>
                      <a:pt x="34" y="0"/>
                      <a:pt x="0" y="19"/>
                      <a:pt x="21" y="37"/>
                    </a:cubicBezTo>
                    <a:lnTo>
                      <a:pt x="93" y="37"/>
                    </a:lnTo>
                    <a:close/>
                  </a:path>
                </a:pathLst>
              </a:custGeom>
              <a:solidFill>
                <a:srgbClr val="FEB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08E4CDA-8407-49C7-B5E8-6D7B68163B01}"/>
                  </a:ext>
                </a:extLst>
              </p:cNvPr>
              <p:cNvSpPr/>
              <p:nvPr/>
            </p:nvSpPr>
            <p:spPr bwMode="auto">
              <a:xfrm>
                <a:off x="4943126" y="5063120"/>
                <a:ext cx="719224" cy="70512"/>
              </a:xfrm>
              <a:custGeom>
                <a:avLst/>
                <a:gdLst>
                  <a:gd name="T0" fmla="*/ 124 w 124"/>
                  <a:gd name="T1" fmla="*/ 6 h 12"/>
                  <a:gd name="T2" fmla="*/ 118 w 124"/>
                  <a:gd name="T3" fmla="*/ 12 h 12"/>
                  <a:gd name="T4" fmla="*/ 6 w 124"/>
                  <a:gd name="T5" fmla="*/ 12 h 12"/>
                  <a:gd name="T6" fmla="*/ 0 w 124"/>
                  <a:gd name="T7" fmla="*/ 6 h 12"/>
                  <a:gd name="T8" fmla="*/ 6 w 124"/>
                  <a:gd name="T9" fmla="*/ 0 h 12"/>
                  <a:gd name="T10" fmla="*/ 118 w 124"/>
                  <a:gd name="T11" fmla="*/ 0 h 12"/>
                  <a:gd name="T12" fmla="*/ 124 w 12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12">
                    <a:moveTo>
                      <a:pt x="124" y="6"/>
                    </a:moveTo>
                    <a:cubicBezTo>
                      <a:pt x="124" y="9"/>
                      <a:pt x="122" y="12"/>
                      <a:pt x="118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2" y="0"/>
                      <a:pt x="124" y="2"/>
                      <a:pt x="124" y="6"/>
                    </a:cubicBezTo>
                    <a:close/>
                  </a:path>
                </a:pathLst>
              </a:custGeom>
              <a:solidFill>
                <a:srgbClr val="70B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5238C92-9A93-44C8-AD92-A0B79A750564}"/>
                  </a:ext>
                </a:extLst>
              </p:cNvPr>
              <p:cNvSpPr/>
              <p:nvPr/>
            </p:nvSpPr>
            <p:spPr bwMode="auto">
              <a:xfrm>
                <a:off x="4943126" y="5063120"/>
                <a:ext cx="527079" cy="70512"/>
              </a:xfrm>
              <a:custGeom>
                <a:avLst/>
                <a:gdLst>
                  <a:gd name="T0" fmla="*/ 91 w 91"/>
                  <a:gd name="T1" fmla="*/ 6 h 12"/>
                  <a:gd name="T2" fmla="*/ 85 w 91"/>
                  <a:gd name="T3" fmla="*/ 12 h 12"/>
                  <a:gd name="T4" fmla="*/ 6 w 91"/>
                  <a:gd name="T5" fmla="*/ 12 h 12"/>
                  <a:gd name="T6" fmla="*/ 0 w 91"/>
                  <a:gd name="T7" fmla="*/ 6 h 12"/>
                  <a:gd name="T8" fmla="*/ 6 w 91"/>
                  <a:gd name="T9" fmla="*/ 0 h 12"/>
                  <a:gd name="T10" fmla="*/ 85 w 91"/>
                  <a:gd name="T11" fmla="*/ 0 h 12"/>
                  <a:gd name="T12" fmla="*/ 91 w 91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2">
                    <a:moveTo>
                      <a:pt x="91" y="6"/>
                    </a:moveTo>
                    <a:cubicBezTo>
                      <a:pt x="91" y="9"/>
                      <a:pt x="88" y="12"/>
                      <a:pt x="8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8" y="0"/>
                      <a:pt x="91" y="2"/>
                      <a:pt x="91" y="6"/>
                    </a:cubicBezTo>
                    <a:close/>
                  </a:path>
                </a:pathLst>
              </a:custGeom>
              <a:solidFill>
                <a:srgbClr val="ABD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2FDA8D3-ED5F-4DBD-95F9-C750DE7B8A74}"/>
                  </a:ext>
                </a:extLst>
              </p:cNvPr>
              <p:cNvSpPr/>
              <p:nvPr/>
            </p:nvSpPr>
            <p:spPr bwMode="auto">
              <a:xfrm>
                <a:off x="5115881" y="4599502"/>
                <a:ext cx="186857" cy="428362"/>
              </a:xfrm>
              <a:custGeom>
                <a:avLst/>
                <a:gdLst>
                  <a:gd name="T0" fmla="*/ 32 w 32"/>
                  <a:gd name="T1" fmla="*/ 70 h 74"/>
                  <a:gd name="T2" fmla="*/ 12 w 32"/>
                  <a:gd name="T3" fmla="*/ 5 h 74"/>
                  <a:gd name="T4" fmla="*/ 5 w 32"/>
                  <a:gd name="T5" fmla="*/ 1 h 74"/>
                  <a:gd name="T6" fmla="*/ 5 w 32"/>
                  <a:gd name="T7" fmla="*/ 1 h 74"/>
                  <a:gd name="T8" fmla="*/ 1 w 32"/>
                  <a:gd name="T9" fmla="*/ 8 h 74"/>
                  <a:gd name="T10" fmla="*/ 25 w 32"/>
                  <a:gd name="T11" fmla="*/ 72 h 74"/>
                  <a:gd name="T12" fmla="*/ 32 w 32"/>
                  <a:gd name="T13" fmla="*/ 7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74">
                    <a:moveTo>
                      <a:pt x="32" y="70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1" y="2"/>
                      <a:pt x="8" y="0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2"/>
                      <a:pt x="0" y="5"/>
                      <a:pt x="1" y="8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2"/>
                      <a:pt x="29" y="74"/>
                      <a:pt x="32" y="70"/>
                    </a:cubicBezTo>
                    <a:close/>
                  </a:path>
                </a:pathLst>
              </a:custGeom>
              <a:solidFill>
                <a:srgbClr val="5255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CFF5A5F-9AD0-4A8D-AD75-7656D066B23D}"/>
                  </a:ext>
                </a:extLst>
              </p:cNvPr>
              <p:cNvSpPr/>
              <p:nvPr/>
            </p:nvSpPr>
            <p:spPr bwMode="auto">
              <a:xfrm>
                <a:off x="4310280" y="3931400"/>
                <a:ext cx="192146" cy="290863"/>
              </a:xfrm>
              <a:custGeom>
                <a:avLst/>
                <a:gdLst>
                  <a:gd name="T0" fmla="*/ 31 w 33"/>
                  <a:gd name="T1" fmla="*/ 23 h 50"/>
                  <a:gd name="T2" fmla="*/ 20 w 33"/>
                  <a:gd name="T3" fmla="*/ 49 h 50"/>
                  <a:gd name="T4" fmla="*/ 2 w 33"/>
                  <a:gd name="T5" fmla="*/ 28 h 50"/>
                  <a:gd name="T6" fmla="*/ 12 w 33"/>
                  <a:gd name="T7" fmla="*/ 1 h 50"/>
                  <a:gd name="T8" fmla="*/ 31 w 33"/>
                  <a:gd name="T9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31" y="23"/>
                    </a:moveTo>
                    <a:cubicBezTo>
                      <a:pt x="33" y="36"/>
                      <a:pt x="28" y="48"/>
                      <a:pt x="20" y="49"/>
                    </a:cubicBezTo>
                    <a:cubicBezTo>
                      <a:pt x="12" y="50"/>
                      <a:pt x="4" y="41"/>
                      <a:pt x="2" y="28"/>
                    </a:cubicBezTo>
                    <a:cubicBezTo>
                      <a:pt x="0" y="15"/>
                      <a:pt x="4" y="3"/>
                      <a:pt x="12" y="1"/>
                    </a:cubicBezTo>
                    <a:cubicBezTo>
                      <a:pt x="20" y="0"/>
                      <a:pt x="29" y="10"/>
                      <a:pt x="31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0638" cap="flat">
                <a:solidFill>
                  <a:srgbClr val="F230D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889D9AB-C8B8-4A09-9AC5-F94581691F64}"/>
                  </a:ext>
                </a:extLst>
              </p:cNvPr>
              <p:cNvSpPr/>
              <p:nvPr/>
            </p:nvSpPr>
            <p:spPr bwMode="auto">
              <a:xfrm>
                <a:off x="3527595" y="3455443"/>
                <a:ext cx="1820977" cy="1283321"/>
              </a:xfrm>
              <a:custGeom>
                <a:avLst/>
                <a:gdLst>
                  <a:gd name="T0" fmla="*/ 287 w 314"/>
                  <a:gd name="T1" fmla="*/ 221 h 221"/>
                  <a:gd name="T2" fmla="*/ 74 w 314"/>
                  <a:gd name="T3" fmla="*/ 221 h 221"/>
                  <a:gd name="T4" fmla="*/ 53 w 314"/>
                  <a:gd name="T5" fmla="*/ 206 h 221"/>
                  <a:gd name="T6" fmla="*/ 2 w 314"/>
                  <a:gd name="T7" fmla="*/ 25 h 221"/>
                  <a:gd name="T8" fmla="*/ 25 w 314"/>
                  <a:gd name="T9" fmla="*/ 0 h 221"/>
                  <a:gd name="T10" fmla="*/ 241 w 314"/>
                  <a:gd name="T11" fmla="*/ 0 h 221"/>
                  <a:gd name="T12" fmla="*/ 263 w 314"/>
                  <a:gd name="T13" fmla="*/ 19 h 221"/>
                  <a:gd name="T14" fmla="*/ 309 w 314"/>
                  <a:gd name="T15" fmla="*/ 190 h 221"/>
                  <a:gd name="T16" fmla="*/ 287 w 314"/>
                  <a:gd name="T17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4" h="221">
                    <a:moveTo>
                      <a:pt x="287" y="221"/>
                    </a:moveTo>
                    <a:cubicBezTo>
                      <a:pt x="74" y="221"/>
                      <a:pt x="74" y="221"/>
                      <a:pt x="74" y="221"/>
                    </a:cubicBezTo>
                    <a:cubicBezTo>
                      <a:pt x="65" y="221"/>
                      <a:pt x="56" y="215"/>
                      <a:pt x="53" y="206"/>
                    </a:cubicBezTo>
                    <a:cubicBezTo>
                      <a:pt x="28" y="144"/>
                      <a:pt x="9" y="83"/>
                      <a:pt x="2" y="25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52" y="0"/>
                      <a:pt x="262" y="8"/>
                      <a:pt x="263" y="19"/>
                    </a:cubicBezTo>
                    <a:cubicBezTo>
                      <a:pt x="271" y="73"/>
                      <a:pt x="287" y="130"/>
                      <a:pt x="309" y="190"/>
                    </a:cubicBezTo>
                    <a:cubicBezTo>
                      <a:pt x="314" y="205"/>
                      <a:pt x="303" y="221"/>
                      <a:pt x="287" y="221"/>
                    </a:cubicBezTo>
                    <a:close/>
                  </a:path>
                </a:pathLst>
              </a:custGeom>
              <a:solidFill>
                <a:srgbClr val="90C6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2F3CB88-F785-4F74-9718-3A409BB20858}"/>
                  </a:ext>
                </a:extLst>
              </p:cNvPr>
              <p:cNvSpPr/>
              <p:nvPr/>
            </p:nvSpPr>
            <p:spPr bwMode="auto">
              <a:xfrm>
                <a:off x="3527595" y="3455443"/>
                <a:ext cx="1768093" cy="1283321"/>
              </a:xfrm>
              <a:custGeom>
                <a:avLst/>
                <a:gdLst>
                  <a:gd name="T0" fmla="*/ 279 w 305"/>
                  <a:gd name="T1" fmla="*/ 221 h 221"/>
                  <a:gd name="T2" fmla="*/ 74 w 305"/>
                  <a:gd name="T3" fmla="*/ 221 h 221"/>
                  <a:gd name="T4" fmla="*/ 53 w 305"/>
                  <a:gd name="T5" fmla="*/ 206 h 221"/>
                  <a:gd name="T6" fmla="*/ 2 w 305"/>
                  <a:gd name="T7" fmla="*/ 25 h 221"/>
                  <a:gd name="T8" fmla="*/ 25 w 305"/>
                  <a:gd name="T9" fmla="*/ 0 h 221"/>
                  <a:gd name="T10" fmla="*/ 232 w 305"/>
                  <a:gd name="T11" fmla="*/ 0 h 221"/>
                  <a:gd name="T12" fmla="*/ 255 w 305"/>
                  <a:gd name="T13" fmla="*/ 19 h 221"/>
                  <a:gd name="T14" fmla="*/ 300 w 305"/>
                  <a:gd name="T15" fmla="*/ 190 h 221"/>
                  <a:gd name="T16" fmla="*/ 279 w 305"/>
                  <a:gd name="T17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221">
                    <a:moveTo>
                      <a:pt x="279" y="221"/>
                    </a:moveTo>
                    <a:cubicBezTo>
                      <a:pt x="74" y="221"/>
                      <a:pt x="74" y="221"/>
                      <a:pt x="74" y="221"/>
                    </a:cubicBezTo>
                    <a:cubicBezTo>
                      <a:pt x="65" y="221"/>
                      <a:pt x="56" y="215"/>
                      <a:pt x="53" y="206"/>
                    </a:cubicBezTo>
                    <a:cubicBezTo>
                      <a:pt x="28" y="144"/>
                      <a:pt x="9" y="83"/>
                      <a:pt x="2" y="25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243" y="0"/>
                      <a:pt x="253" y="8"/>
                      <a:pt x="255" y="19"/>
                    </a:cubicBezTo>
                    <a:cubicBezTo>
                      <a:pt x="263" y="73"/>
                      <a:pt x="279" y="130"/>
                      <a:pt x="300" y="190"/>
                    </a:cubicBezTo>
                    <a:cubicBezTo>
                      <a:pt x="305" y="205"/>
                      <a:pt x="294" y="221"/>
                      <a:pt x="279" y="221"/>
                    </a:cubicBezTo>
                    <a:close/>
                  </a:path>
                </a:pathLst>
              </a:custGeom>
              <a:solidFill>
                <a:srgbClr val="ABDA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E4D7F49-703E-4622-88AB-C0F75831EABA}"/>
                  </a:ext>
                </a:extLst>
              </p:cNvPr>
              <p:cNvSpPr/>
              <p:nvPr/>
            </p:nvSpPr>
            <p:spPr bwMode="auto">
              <a:xfrm>
                <a:off x="4310280" y="4523702"/>
                <a:ext cx="772108" cy="609930"/>
              </a:xfrm>
              <a:custGeom>
                <a:avLst/>
                <a:gdLst>
                  <a:gd name="T0" fmla="*/ 133 w 133"/>
                  <a:gd name="T1" fmla="*/ 105 h 105"/>
                  <a:gd name="T2" fmla="*/ 51 w 133"/>
                  <a:gd name="T3" fmla="*/ 105 h 105"/>
                  <a:gd name="T4" fmla="*/ 25 w 133"/>
                  <a:gd name="T5" fmla="*/ 86 h 105"/>
                  <a:gd name="T6" fmla="*/ 0 w 133"/>
                  <a:gd name="T7" fmla="*/ 1 h 105"/>
                  <a:gd name="T8" fmla="*/ 40 w 133"/>
                  <a:gd name="T9" fmla="*/ 0 h 105"/>
                  <a:gd name="T10" fmla="*/ 53 w 133"/>
                  <a:gd name="T11" fmla="*/ 1 h 105"/>
                  <a:gd name="T12" fmla="*/ 73 w 133"/>
                  <a:gd name="T13" fmla="*/ 67 h 105"/>
                  <a:gd name="T14" fmla="*/ 90 w 133"/>
                  <a:gd name="T15" fmla="*/ 81 h 105"/>
                  <a:gd name="T16" fmla="*/ 121 w 133"/>
                  <a:gd name="T17" fmla="*/ 86 h 105"/>
                  <a:gd name="T18" fmla="*/ 131 w 133"/>
                  <a:gd name="T19" fmla="*/ 96 h 105"/>
                  <a:gd name="T20" fmla="*/ 133 w 133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05">
                    <a:moveTo>
                      <a:pt x="133" y="105"/>
                    </a:moveTo>
                    <a:cubicBezTo>
                      <a:pt x="51" y="105"/>
                      <a:pt x="51" y="105"/>
                      <a:pt x="51" y="105"/>
                    </a:cubicBezTo>
                    <a:cubicBezTo>
                      <a:pt x="39" y="105"/>
                      <a:pt x="29" y="97"/>
                      <a:pt x="25" y="8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4" y="1"/>
                      <a:pt x="27" y="0"/>
                      <a:pt x="40" y="0"/>
                    </a:cubicBezTo>
                    <a:cubicBezTo>
                      <a:pt x="45" y="0"/>
                      <a:pt x="49" y="0"/>
                      <a:pt x="53" y="1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6" y="75"/>
                      <a:pt x="82" y="80"/>
                      <a:pt x="90" y="81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6" y="87"/>
                      <a:pt x="130" y="91"/>
                      <a:pt x="131" y="96"/>
                    </a:cubicBezTo>
                    <a:lnTo>
                      <a:pt x="133" y="105"/>
                    </a:lnTo>
                    <a:close/>
                  </a:path>
                </a:pathLst>
              </a:custGeom>
              <a:solidFill>
                <a:srgbClr val="90C6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8DDE88A-FDE9-42B0-8915-8A9A3826CC26}"/>
                  </a:ext>
                </a:extLst>
              </p:cNvPr>
              <p:cNvSpPr/>
              <p:nvPr/>
            </p:nvSpPr>
            <p:spPr bwMode="auto">
              <a:xfrm>
                <a:off x="4542970" y="4523702"/>
                <a:ext cx="289100" cy="470669"/>
              </a:xfrm>
              <a:custGeom>
                <a:avLst/>
                <a:gdLst>
                  <a:gd name="T0" fmla="*/ 50 w 50"/>
                  <a:gd name="T1" fmla="*/ 81 h 81"/>
                  <a:gd name="T2" fmla="*/ 43 w 50"/>
                  <a:gd name="T3" fmla="*/ 81 h 81"/>
                  <a:gd name="T4" fmla="*/ 21 w 50"/>
                  <a:gd name="T5" fmla="*/ 65 h 81"/>
                  <a:gd name="T6" fmla="*/ 0 w 50"/>
                  <a:gd name="T7" fmla="*/ 0 h 81"/>
                  <a:gd name="T8" fmla="*/ 13 w 50"/>
                  <a:gd name="T9" fmla="*/ 1 h 81"/>
                  <a:gd name="T10" fmla="*/ 33 w 50"/>
                  <a:gd name="T11" fmla="*/ 67 h 81"/>
                  <a:gd name="T12" fmla="*/ 50 w 50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81">
                    <a:moveTo>
                      <a:pt x="50" y="81"/>
                    </a:moveTo>
                    <a:cubicBezTo>
                      <a:pt x="43" y="81"/>
                      <a:pt x="43" y="81"/>
                      <a:pt x="43" y="81"/>
                    </a:cubicBezTo>
                    <a:cubicBezTo>
                      <a:pt x="33" y="80"/>
                      <a:pt x="25" y="74"/>
                      <a:pt x="21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0"/>
                      <a:pt x="13" y="1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6" y="75"/>
                      <a:pt x="42" y="80"/>
                      <a:pt x="50" y="81"/>
                    </a:cubicBezTo>
                    <a:close/>
                  </a:path>
                </a:pathLst>
              </a:custGeom>
              <a:solidFill>
                <a:srgbClr val="90C6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AF7A108-A1BC-46D2-B9F7-B9E092C3CC30}"/>
                  </a:ext>
                </a:extLst>
              </p:cNvPr>
              <p:cNvSpPr/>
              <p:nvPr/>
            </p:nvSpPr>
            <p:spPr bwMode="auto">
              <a:xfrm>
                <a:off x="4299703" y="3954316"/>
                <a:ext cx="195672" cy="290863"/>
              </a:xfrm>
              <a:custGeom>
                <a:avLst/>
                <a:gdLst>
                  <a:gd name="T0" fmla="*/ 31 w 34"/>
                  <a:gd name="T1" fmla="*/ 22 h 50"/>
                  <a:gd name="T2" fmla="*/ 22 w 34"/>
                  <a:gd name="T3" fmla="*/ 48 h 50"/>
                  <a:gd name="T4" fmla="*/ 3 w 34"/>
                  <a:gd name="T5" fmla="*/ 28 h 50"/>
                  <a:gd name="T6" fmla="*/ 11 w 34"/>
                  <a:gd name="T7" fmla="*/ 2 h 50"/>
                  <a:gd name="T8" fmla="*/ 31 w 34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0">
                    <a:moveTo>
                      <a:pt x="31" y="22"/>
                    </a:moveTo>
                    <a:cubicBezTo>
                      <a:pt x="34" y="34"/>
                      <a:pt x="30" y="46"/>
                      <a:pt x="22" y="48"/>
                    </a:cubicBezTo>
                    <a:cubicBezTo>
                      <a:pt x="15" y="50"/>
                      <a:pt x="6" y="41"/>
                      <a:pt x="3" y="28"/>
                    </a:cubicBezTo>
                    <a:cubicBezTo>
                      <a:pt x="0" y="16"/>
                      <a:pt x="4" y="4"/>
                      <a:pt x="11" y="2"/>
                    </a:cubicBezTo>
                    <a:cubicBezTo>
                      <a:pt x="19" y="0"/>
                      <a:pt x="28" y="9"/>
                      <a:pt x="3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1D3E2B6-EDE8-4714-8023-A3B092C9278B}"/>
                </a:ext>
              </a:extLst>
            </p:cNvPr>
            <p:cNvGrpSpPr/>
            <p:nvPr/>
          </p:nvGrpSpPr>
          <p:grpSpPr>
            <a:xfrm>
              <a:off x="4558923" y="2336992"/>
              <a:ext cx="3424860" cy="4442566"/>
              <a:chOff x="4558923" y="2395048"/>
              <a:chExt cx="3424860" cy="4442566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E7A4E16D-FD02-440B-9FAF-176A6B85985F}"/>
                  </a:ext>
                </a:extLst>
              </p:cNvPr>
              <p:cNvSpPr/>
              <p:nvPr/>
            </p:nvSpPr>
            <p:spPr>
              <a:xfrm>
                <a:off x="4558923" y="2395048"/>
                <a:ext cx="3424860" cy="4442566"/>
              </a:xfrm>
              <a:prstGeom prst="roundRect">
                <a:avLst>
                  <a:gd name="adj" fmla="val 13637"/>
                </a:avLst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DF5A92E5-D27D-4A52-8AEE-E8DB32FFE9C7}"/>
                  </a:ext>
                </a:extLst>
              </p:cNvPr>
              <p:cNvGrpSpPr/>
              <p:nvPr/>
            </p:nvGrpSpPr>
            <p:grpSpPr>
              <a:xfrm>
                <a:off x="4624338" y="2545345"/>
                <a:ext cx="3294029" cy="4119430"/>
                <a:chOff x="4545587" y="2557864"/>
                <a:chExt cx="3294029" cy="4119430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0BF471D-7ADD-46E4-9231-80D992A52DD1}"/>
                    </a:ext>
                  </a:extLst>
                </p:cNvPr>
                <p:cNvSpPr/>
                <p:nvPr/>
              </p:nvSpPr>
              <p:spPr>
                <a:xfrm flipH="1">
                  <a:off x="4545587" y="2845476"/>
                  <a:ext cx="3294029" cy="383181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zh-CN" altLang="en-US" sz="1300" b="1" u="sng" dirty="0"/>
                    <a:t>用户信息管理</a:t>
                  </a:r>
                  <a:r>
                    <a:rPr lang="zh-CN" altLang="en-US" sz="1300" dirty="0"/>
                    <a:t>：</a:t>
                  </a:r>
                  <a:endParaRPr lang="en-US" altLang="zh-CN" sz="1300" dirty="0"/>
                </a:p>
                <a:p>
                  <a:r>
                    <a:rPr lang="zh-CN" altLang="en-US" sz="1200" b="1" dirty="0"/>
                    <a:t>新增用户</a:t>
                  </a:r>
                  <a:r>
                    <a:rPr lang="zh-CN" altLang="en-US" sz="1200" dirty="0"/>
                    <a:t>：支持用户注册，用户提供必要的个人信息如姓名、身份证号、联系方式等。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修改用户信息</a:t>
                  </a:r>
                  <a:r>
                    <a:rPr lang="zh-CN" altLang="en-US" sz="1200" dirty="0"/>
                    <a:t>：用户可以更新个人信息，如联系方式、邮箱地址等。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查询用户信息</a:t>
                  </a:r>
                  <a:r>
                    <a:rPr lang="zh-CN" altLang="en-US" sz="1200" dirty="0"/>
                    <a:t>：管理员可以查询用户信息，用于处理用户问题或核对信息。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用户注册与登录</a:t>
                  </a:r>
                  <a:endParaRPr lang="en-US" altLang="zh-CN" sz="1200" b="1" dirty="0"/>
                </a:p>
                <a:p>
                  <a:r>
                    <a:rPr lang="zh-CN" altLang="en-US" sz="1300" b="1" u="sng" dirty="0"/>
                    <a:t>机票订单管理</a:t>
                  </a:r>
                  <a:r>
                    <a:rPr lang="zh-CN" altLang="en-US" sz="1300" dirty="0"/>
                    <a:t>：</a:t>
                  </a:r>
                  <a:endParaRPr lang="en-US" altLang="zh-CN" sz="1300" dirty="0"/>
                </a:p>
                <a:p>
                  <a:r>
                    <a:rPr lang="zh-CN" altLang="en-US" sz="1200" b="1" dirty="0"/>
                    <a:t>购票</a:t>
                  </a:r>
                  <a:r>
                    <a:rPr lang="zh-CN" altLang="en-US" sz="1200" dirty="0"/>
                    <a:t>：用户根据需要查询航班并购票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订单查询</a:t>
                  </a:r>
                  <a:r>
                    <a:rPr lang="zh-CN" altLang="en-US" sz="1200" dirty="0"/>
                    <a:t>：用户可以查询自己的订单历史，查看具体订单详情。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退票</a:t>
                  </a:r>
                  <a:r>
                    <a:rPr lang="zh-CN" altLang="en-US" sz="1200" dirty="0"/>
                    <a:t>：用户可申请退票，系统计算退款金额。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改签</a:t>
                  </a:r>
                  <a:r>
                    <a:rPr lang="zh-CN" altLang="en-US" sz="1200" dirty="0"/>
                    <a:t>：用户可以申请改签，选择新的航班和时间，系统计算差价。</a:t>
                  </a:r>
                  <a:endParaRPr lang="en-US" altLang="zh-CN" sz="1200" dirty="0"/>
                </a:p>
                <a:p>
                  <a:r>
                    <a:rPr lang="zh-CN" altLang="en-US" sz="1300" b="1" u="sng" dirty="0"/>
                    <a:t>消息提醒</a:t>
                  </a:r>
                  <a:r>
                    <a:rPr lang="zh-CN" altLang="en-US" sz="1300" dirty="0"/>
                    <a:t>：</a:t>
                  </a:r>
                  <a:endParaRPr lang="en-US" altLang="zh-CN" sz="1300" dirty="0"/>
                </a:p>
                <a:p>
                  <a:r>
                    <a:rPr lang="zh-CN" altLang="en-US" sz="1200" b="1" dirty="0"/>
                    <a:t>购票成功提醒</a:t>
                  </a:r>
                  <a:r>
                    <a:rPr lang="zh-CN" altLang="en-US" sz="1200" dirty="0"/>
                    <a:t>：在用户成功购票</a:t>
                  </a:r>
                  <a:r>
                    <a:rPr lang="en-US" altLang="zh-CN" sz="1200" dirty="0"/>
                    <a:t>/</a:t>
                  </a:r>
                  <a:r>
                    <a:rPr lang="zh-CN" altLang="en-US" sz="1200" dirty="0"/>
                    <a:t>改签后，系统更新出行记录和订单信息。</a:t>
                  </a:r>
                  <a:endParaRPr lang="en-US" altLang="zh-CN" sz="1200" dirty="0"/>
                </a:p>
                <a:p>
                  <a:r>
                    <a:rPr lang="zh-CN" altLang="en-US" sz="1200" b="1" dirty="0"/>
                    <a:t>重要变动提醒</a:t>
                  </a:r>
                  <a:r>
                    <a:rPr lang="zh-CN" altLang="en-US" sz="1200" dirty="0"/>
                    <a:t>：当航班</a:t>
                  </a:r>
                  <a:r>
                    <a:rPr lang="en-US" altLang="zh-CN" sz="1200" dirty="0"/>
                    <a:t>/</a:t>
                  </a:r>
                  <a:r>
                    <a:rPr lang="zh-CN" altLang="en-US" sz="1200" dirty="0"/>
                    <a:t>机场的状态发生变动时，系统自动通知用户</a:t>
                  </a:r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950F8F71-C58B-4C97-B65F-742F75AAB975}"/>
                    </a:ext>
                  </a:extLst>
                </p:cNvPr>
                <p:cNvSpPr/>
                <p:nvPr/>
              </p:nvSpPr>
              <p:spPr>
                <a:xfrm>
                  <a:off x="4664900" y="2557864"/>
                  <a:ext cx="229552" cy="229550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8D7A157-4B53-4582-9AC6-03311527CE84}"/>
                </a:ext>
              </a:extLst>
            </p:cNvPr>
            <p:cNvGrpSpPr/>
            <p:nvPr/>
          </p:nvGrpSpPr>
          <p:grpSpPr>
            <a:xfrm>
              <a:off x="8122119" y="2336990"/>
              <a:ext cx="3357857" cy="4442567"/>
              <a:chOff x="8122119" y="2395046"/>
              <a:chExt cx="3357857" cy="4442567"/>
            </a:xfrm>
          </p:grpSpPr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B9FCEBA0-9C23-4709-9F82-02FF3E0E9823}"/>
                  </a:ext>
                </a:extLst>
              </p:cNvPr>
              <p:cNvSpPr/>
              <p:nvPr/>
            </p:nvSpPr>
            <p:spPr>
              <a:xfrm>
                <a:off x="8122119" y="2395046"/>
                <a:ext cx="3357857" cy="4442567"/>
              </a:xfrm>
              <a:prstGeom prst="roundRect">
                <a:avLst>
                  <a:gd name="adj" fmla="val 13637"/>
                </a:avLst>
              </a:prstGeom>
              <a:solidFill>
                <a:schemeClr val="accent6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948946F-8453-47A8-B672-15C05CF0B2F3}"/>
                  </a:ext>
                </a:extLst>
              </p:cNvPr>
              <p:cNvGrpSpPr/>
              <p:nvPr/>
            </p:nvGrpSpPr>
            <p:grpSpPr>
              <a:xfrm>
                <a:off x="8196864" y="2523323"/>
                <a:ext cx="3208365" cy="4265302"/>
                <a:chOff x="8118113" y="2535842"/>
                <a:chExt cx="3208365" cy="4265302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8B5BD15E-F3EA-45AC-8413-5CFA5ADB6F66}"/>
                    </a:ext>
                  </a:extLst>
                </p:cNvPr>
                <p:cNvSpPr/>
                <p:nvPr/>
              </p:nvSpPr>
              <p:spPr>
                <a:xfrm flipH="1">
                  <a:off x="8118113" y="2697392"/>
                  <a:ext cx="3208365" cy="410375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300" b="1" u="sng" dirty="0"/>
                    <a:t>航班信息管理</a:t>
                  </a:r>
                  <a:r>
                    <a:rPr lang="zh-CN" altLang="en-US" sz="1300" dirty="0"/>
                    <a:t>：</a:t>
                  </a:r>
                  <a:endParaRPr lang="en-US" altLang="zh-CN" sz="13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航班信息</a:t>
                  </a:r>
                  <a:r>
                    <a:rPr lang="zh-CN" altLang="en-US" sz="1200" dirty="0"/>
                    <a:t>：用户可查询航班的起止地点、起降时间、航空公司等信息；航空公司可发布和修改航班信息。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航班筛选</a:t>
                  </a:r>
                  <a:r>
                    <a:rPr lang="zh-CN" altLang="en-US" sz="1200" dirty="0"/>
                    <a:t>：用户可以根据指定条件（如航空公司、是否直达、航程最短、价格最低）筛选航班。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价目表</a:t>
                  </a:r>
                  <a:r>
                    <a:rPr lang="zh-CN" altLang="en-US" sz="1200" dirty="0"/>
                    <a:t>：系统提供航班座位信息与票价查询，显示不同舱位和服务的价格。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定时更新</a:t>
                  </a:r>
                  <a:r>
                    <a:rPr lang="zh-CN" altLang="en-US" sz="1200" dirty="0"/>
                    <a:t>：系统定时更新航班状态信息，如起降时间、延误信息等，确保信息实时有效。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300" b="1" u="sng" dirty="0"/>
                    <a:t>实用工具与附加功能</a:t>
                  </a:r>
                  <a:r>
                    <a:rPr lang="zh-CN" altLang="en-US" sz="1300" dirty="0"/>
                    <a:t>：</a:t>
                  </a:r>
                  <a:endParaRPr lang="en-US" altLang="zh-CN" sz="13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世界时钟</a:t>
                  </a:r>
                  <a:r>
                    <a:rPr lang="zh-CN" altLang="en-US" sz="1200" dirty="0"/>
                    <a:t>：系统提供世界时钟功能，帮助用户查看不同城市的当前时间。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谷歌地图集成</a:t>
                  </a:r>
                  <a:r>
                    <a:rPr lang="zh-CN" altLang="en-US" sz="1200" dirty="0"/>
                    <a:t>：系统接入谷歌地图，用户可以查看航班路线、机场位置以及目的地周边景点。</a:t>
                  </a:r>
                  <a:endParaRPr lang="en-US" altLang="zh-CN" sz="1200" dirty="0"/>
                </a:p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200" b="1" dirty="0"/>
                    <a:t>景点相关</a:t>
                  </a:r>
                  <a:r>
                    <a:rPr lang="zh-CN" altLang="en-US" sz="1200" dirty="0"/>
                    <a:t>：推荐热门景点，提供购票入口。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8ADC2A4D-A1C6-4FE7-8CE7-1A21B5CABF28}"/>
                    </a:ext>
                  </a:extLst>
                </p:cNvPr>
                <p:cNvSpPr/>
                <p:nvPr/>
              </p:nvSpPr>
              <p:spPr>
                <a:xfrm>
                  <a:off x="8227511" y="2535842"/>
                  <a:ext cx="229552" cy="229550"/>
                </a:xfrm>
                <a:prstGeom prst="roundRect">
                  <a:avLst/>
                </a:prstGeom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6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47224E10-B832-4623-AD1C-A573E97220F8}"/>
                </a:ext>
              </a:extLst>
            </p:cNvPr>
            <p:cNvGrpSpPr/>
            <p:nvPr/>
          </p:nvGrpSpPr>
          <p:grpSpPr>
            <a:xfrm>
              <a:off x="3345518" y="66146"/>
              <a:ext cx="8173382" cy="2535918"/>
              <a:chOff x="2935525" y="288370"/>
              <a:chExt cx="6709590" cy="2535918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24BB554E-E6B7-47F6-8823-95528A5FF086}"/>
                  </a:ext>
                </a:extLst>
              </p:cNvPr>
              <p:cNvSpPr txBox="1"/>
              <p:nvPr/>
            </p:nvSpPr>
            <p:spPr>
              <a:xfrm>
                <a:off x="2935525" y="288370"/>
                <a:ext cx="670959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r>
                  <a:rPr lang="zh-CN" altLang="en-US" sz="2400" b="1" dirty="0"/>
                  <a:t>性能需求：</a:t>
                </a:r>
              </a:p>
              <a:p>
                <a:r>
                  <a:rPr lang="zh-CN" altLang="en-US" sz="2400" dirty="0"/>
                  <a:t>本系统旨在为用户提供便捷稳定、功能完备的飞机票购票系统，兼顾实用性、可靠性、易维护性与可拓展性。系统将支持用户注册、航班查询购票、改签退票等操作，并提供多种实用工具，确保用户和管理员能在一个高效、可靠、自动化的平台上进行操作。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503A9BDD-C183-4F87-9F16-8D8884CB66D8}"/>
                  </a:ext>
                </a:extLst>
              </p:cNvPr>
              <p:cNvSpPr/>
              <p:nvPr/>
            </p:nvSpPr>
            <p:spPr>
              <a:xfrm flipH="1">
                <a:off x="4424751" y="2559215"/>
                <a:ext cx="4323855" cy="26507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198" name="Title 19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需求分析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63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10994"/>
            <a:ext cx="10515600" cy="6463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需求分析</a:t>
            </a:r>
            <a:endParaRPr lang="ru-RU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590931"/>
          </a:xfrm>
        </p:spPr>
        <p:txBody>
          <a:bodyPr>
            <a:spAutoFit/>
          </a:bodyPr>
          <a:lstStyle/>
          <a:p>
            <a:r>
              <a:rPr lang="de-DE" altLang="zh-CN" dirty="0"/>
              <a:t>Die Anforderungsanalyse ist ein entscheidender Schritt in der Softwareentwicklung, da sie die Grundlage für die Gestaltung und Implementierung des Systems bildet. </a:t>
            </a:r>
            <a:endParaRPr lang="ru-RU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81B45E-16BF-10B9-4830-4CD172FC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3" y="2511499"/>
            <a:ext cx="5003179" cy="3872568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938" y="6469236"/>
            <a:ext cx="4183650" cy="287771"/>
          </a:xfr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用例图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096000" y="6469236"/>
            <a:ext cx="4703867" cy="287771"/>
          </a:xfr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业务流程图（以一般用户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为例的部分业务流程）</a:t>
            </a:r>
            <a:endParaRPr lang="ru-RU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841832"/>
            <a:ext cx="4114800" cy="276999"/>
          </a:xfrm>
        </p:spPr>
        <p:txBody>
          <a:bodyPr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ru-RU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>
            <a:spAutoFit/>
          </a:bodyPr>
          <a:lstStyle/>
          <a:p>
            <a:fld id="{D495E168-DA5E-4888-8D8A-92B118324C14}" type="slidenum">
              <a:rPr lang="ru-RU" smtClean="0">
                <a:latin typeface="等线" panose="02010600030101010101" pitchFamily="2" charset="-122"/>
                <a:ea typeface="等线" panose="02010600030101010101" pitchFamily="2" charset="-122"/>
              </a:rPr>
              <a:pPr/>
              <a:t>7</a:t>
            </a:fld>
            <a:endParaRPr lang="ru-RU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570A0CC-AB4D-BA3A-12F1-0131CBB8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5" y="2511499"/>
            <a:ext cx="4931397" cy="38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03.</a:t>
            </a:r>
            <a:r>
              <a:rPr kumimoji="1" lang="zh-CN" altLang="en-US" sz="36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系统框架</a:t>
            </a:r>
            <a:br>
              <a:rPr kumimoji="1" lang="en-US" altLang="zh-CN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System Framework</a:t>
            </a:r>
            <a:endParaRPr lang="en-US" altLang="zh-CN" sz="1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19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7DDF60-B05E-8E8A-73BB-A5C90D04DBB1}"/>
              </a:ext>
            </a:extLst>
          </p:cNvPr>
          <p:cNvGrpSpPr/>
          <p:nvPr/>
        </p:nvGrpSpPr>
        <p:grpSpPr>
          <a:xfrm>
            <a:off x="1939" y="-46861"/>
            <a:ext cx="12191999" cy="6826802"/>
            <a:chOff x="1939" y="-46861"/>
            <a:chExt cx="12191999" cy="68268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B917C-CBAB-C53D-D35D-89E638895D93}"/>
                </a:ext>
              </a:extLst>
            </p:cNvPr>
            <p:cNvGrpSpPr/>
            <p:nvPr/>
          </p:nvGrpSpPr>
          <p:grpSpPr>
            <a:xfrm>
              <a:off x="1939" y="-46861"/>
              <a:ext cx="12191999" cy="2862322"/>
              <a:chOff x="1939" y="-46861"/>
              <a:chExt cx="12191999" cy="286232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4CC3B8-1E5B-94FC-6CB3-1879A2BF484E}"/>
                  </a:ext>
                </a:extLst>
              </p:cNvPr>
              <p:cNvSpPr/>
              <p:nvPr/>
            </p:nvSpPr>
            <p:spPr>
              <a:xfrm flipH="1">
                <a:off x="1939" y="-28833"/>
                <a:ext cx="12191999" cy="2768600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15258CB-7473-03BF-F1E3-56DD8359AF51}"/>
                  </a:ext>
                </a:extLst>
              </p:cNvPr>
              <p:cNvGrpSpPr/>
              <p:nvPr/>
            </p:nvGrpSpPr>
            <p:grpSpPr>
              <a:xfrm>
                <a:off x="677480" y="-46861"/>
                <a:ext cx="11054915" cy="2862322"/>
                <a:chOff x="675640" y="-87166"/>
                <a:chExt cx="9864266" cy="286232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78B4D2B-C652-37A2-EAC9-C2CB2BB2231D}"/>
                    </a:ext>
                  </a:extLst>
                </p:cNvPr>
                <p:cNvSpPr txBox="1"/>
                <p:nvPr/>
              </p:nvSpPr>
              <p:spPr>
                <a:xfrm flipH="1">
                  <a:off x="675640" y="1130300"/>
                  <a:ext cx="804926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2400" dirty="0"/>
                    <a:t>“</a:t>
                  </a:r>
                  <a:r>
                    <a:rPr lang="zh-CN" altLang="en-US" sz="2400" b="1" dirty="0"/>
                    <a:t>前后端分离</a:t>
                  </a:r>
                  <a:r>
                    <a:rPr lang="zh-CN" altLang="en-US" sz="2400" dirty="0"/>
                    <a:t>”架构</a:t>
                  </a:r>
                  <a:endPara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10480D2-04C3-4D5A-B74C-1BA0FDFF890D}"/>
                    </a:ext>
                  </a:extLst>
                </p:cNvPr>
                <p:cNvSpPr/>
                <p:nvPr/>
              </p:nvSpPr>
              <p:spPr>
                <a:xfrm flipH="1">
                  <a:off x="3841564" y="-87166"/>
                  <a:ext cx="6698342" cy="28623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tx1"/>
                      </a:solidFill>
                    </a:rPr>
                    <a:t>技术栈分离：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zh-CN" altLang="en-US" b="1" dirty="0">
                      <a:solidFill>
                        <a:schemeClr val="tx1"/>
                      </a:solidFill>
                    </a:rPr>
                    <a:t>前端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：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chemeClr val="tx1"/>
                      </a:solidFill>
                    </a:rPr>
                    <a:t>使用了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Vue3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、</a:t>
                  </a:r>
                  <a:r>
                    <a:rPr lang="en-US" altLang="zh-CN">
                      <a:solidFill>
                        <a:schemeClr val="tx1"/>
                      </a:solidFill>
                    </a:rPr>
                    <a:t>CSS3 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和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TypeScript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，运行在 </a:t>
                  </a:r>
                  <a:r>
                    <a:rPr lang="en-US" altLang="zh-CN" dirty="0" err="1">
                      <a:solidFill>
                        <a:schemeClr val="tx1"/>
                      </a:solidFill>
                    </a:rPr>
                    <a:t>VScode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 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开发平台上。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chemeClr val="tx1"/>
                      </a:solidFill>
                    </a:rPr>
                    <a:t>前端专注于构建用户界面（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UI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），处理用户交互，并与后端进行通信以获取或发送数据。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zh-CN" altLang="en-US" b="1" dirty="0">
                      <a:solidFill>
                        <a:schemeClr val="tx1"/>
                      </a:solidFill>
                    </a:rPr>
                    <a:t>后端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：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chemeClr val="tx1"/>
                      </a:solidFill>
                    </a:rPr>
                    <a:t>使用了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Java 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语言和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Spring Boot 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框架，运行在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IntelliJ IDEA 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开发平台上。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zh-CN" altLang="en-US" dirty="0">
                      <a:solidFill>
                        <a:schemeClr val="tx1"/>
                      </a:solidFill>
                    </a:rPr>
                    <a:t>后端专注于处理业务逻辑、与数据库交互、验证请求、并向前端提供 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RESTful API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。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4BACC3D-A570-7447-4915-6A117787DEC5}"/>
                </a:ext>
              </a:extLst>
            </p:cNvPr>
            <p:cNvGrpSpPr/>
            <p:nvPr/>
          </p:nvGrpSpPr>
          <p:grpSpPr>
            <a:xfrm>
              <a:off x="118946" y="2910505"/>
              <a:ext cx="11954108" cy="3869436"/>
              <a:chOff x="118946" y="3212584"/>
              <a:chExt cx="11954108" cy="350683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C666ECF-F5A6-4C1C-97E3-4F50D42348B6}"/>
                  </a:ext>
                </a:extLst>
              </p:cNvPr>
              <p:cNvGrpSpPr/>
              <p:nvPr/>
            </p:nvGrpSpPr>
            <p:grpSpPr>
              <a:xfrm>
                <a:off x="118946" y="3212584"/>
                <a:ext cx="5590180" cy="3506836"/>
                <a:chOff x="4618948" y="3212584"/>
                <a:chExt cx="3458252" cy="350683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D5B8604-27A3-AC30-0ED1-E6D0633E222C}"/>
                    </a:ext>
                  </a:extLst>
                </p:cNvPr>
                <p:cNvSpPr/>
                <p:nvPr/>
              </p:nvSpPr>
              <p:spPr>
                <a:xfrm>
                  <a:off x="4618948" y="3212584"/>
                  <a:ext cx="3458252" cy="350683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52000" tIns="360000" rIns="288000" bIns="0" rtlCol="0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dirty="0"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54C0E15-A545-93CE-7739-BF1A12638EAB}"/>
                    </a:ext>
                  </a:extLst>
                </p:cNvPr>
                <p:cNvSpPr txBox="1"/>
                <p:nvPr/>
              </p:nvSpPr>
              <p:spPr>
                <a:xfrm>
                  <a:off x="6208508" y="3262822"/>
                  <a:ext cx="247123" cy="30682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chemeClr val="bg1"/>
                      </a:solidFill>
                    </a:rPr>
                    <a:t>01</a:t>
                  </a:r>
                  <a:endParaRPr kumimoji="1" lang="zh-CN" altLang="en-US" sz="1600" b="1" dirty="0">
                    <a:solidFill>
                      <a:schemeClr val="bg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0C50F027-511B-86E4-9FB5-2E4EDD51F240}"/>
                    </a:ext>
                  </a:extLst>
                </p:cNvPr>
                <p:cNvSpPr/>
                <p:nvPr/>
              </p:nvSpPr>
              <p:spPr>
                <a:xfrm>
                  <a:off x="5834533" y="6375538"/>
                  <a:ext cx="995073" cy="275320"/>
                </a:xfrm>
                <a:prstGeom prst="roundRect">
                  <a:avLst>
                    <a:gd name="adj" fmla="val 16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 fontScale="85000" lnSpcReduction="20000"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rgbClr val="363636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前端部分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EC3D5C4-6D1E-E457-11D5-396E6562DC74}"/>
                  </a:ext>
                </a:extLst>
              </p:cNvPr>
              <p:cNvGrpSpPr/>
              <p:nvPr/>
            </p:nvGrpSpPr>
            <p:grpSpPr>
              <a:xfrm>
                <a:off x="6470175" y="3212584"/>
                <a:ext cx="5602879" cy="3506835"/>
                <a:chOff x="4953908" y="3212585"/>
                <a:chExt cx="3466108" cy="350683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47E3EAA-0411-53BE-1A41-12E0FD060BC9}"/>
                    </a:ext>
                  </a:extLst>
                </p:cNvPr>
                <p:cNvSpPr/>
                <p:nvPr/>
              </p:nvSpPr>
              <p:spPr>
                <a:xfrm>
                  <a:off x="4953908" y="3212585"/>
                  <a:ext cx="3466108" cy="3506835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252000" tIns="360000" rIns="288000" bIns="0" rtlCol="0" anchor="ctr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24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CC18FDA-8E83-BDC9-6C26-F2F44311E5B6}"/>
                    </a:ext>
                  </a:extLst>
                </p:cNvPr>
                <p:cNvSpPr txBox="1"/>
                <p:nvPr/>
              </p:nvSpPr>
              <p:spPr>
                <a:xfrm>
                  <a:off x="6458414" y="3864132"/>
                  <a:ext cx="114280" cy="75312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pPr algn="ctr"/>
                  <a:endParaRPr kumimoji="1" lang="zh-CN" altLang="en-US" sz="4800" b="1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28E92BA-5A53-4FC0-8808-28314D4A18A7}"/>
                    </a:ext>
                  </a:extLst>
                </p:cNvPr>
                <p:cNvSpPr/>
                <p:nvPr/>
              </p:nvSpPr>
              <p:spPr>
                <a:xfrm>
                  <a:off x="6189425" y="6375539"/>
                  <a:ext cx="995073" cy="275320"/>
                </a:xfrm>
                <a:prstGeom prst="roundRect">
                  <a:avLst>
                    <a:gd name="adj" fmla="val 16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 fontScale="85000" lnSpcReduction="20000"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后端部分</a:t>
                  </a:r>
                </a:p>
              </p:txBody>
            </p:sp>
          </p:grpSp>
        </p:grp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kumimoji="1" lang="zh-CN" altLang="en-US" sz="44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系统框架</a:t>
            </a:r>
            <a:endParaRPr 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D71280-9728-9B6F-0821-0BD36D3981A0}"/>
              </a:ext>
            </a:extLst>
          </p:cNvPr>
          <p:cNvSpPr txBox="1"/>
          <p:nvPr/>
        </p:nvSpPr>
        <p:spPr>
          <a:xfrm>
            <a:off x="185854" y="3359924"/>
            <a:ext cx="540462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平台</a:t>
            </a:r>
            <a:r>
              <a:rPr lang="en-US" altLang="zh-CN" sz="1500" dirty="0">
                <a:solidFill>
                  <a:schemeClr val="bg1"/>
                </a:solidFill>
              </a:rPr>
              <a:t>: Visual Studio Code (</a:t>
            </a:r>
            <a:r>
              <a:rPr lang="en-US" altLang="zh-CN" sz="1500" dirty="0" err="1">
                <a:solidFill>
                  <a:schemeClr val="bg1"/>
                </a:solidFill>
              </a:rPr>
              <a:t>VSCode</a:t>
            </a:r>
            <a:r>
              <a:rPr lang="en-US" altLang="zh-CN" sz="15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500" b="1" dirty="0">
                <a:solidFill>
                  <a:schemeClr val="bg1"/>
                </a:solidFill>
              </a:rPr>
              <a:t>主要语言</a:t>
            </a:r>
            <a:r>
              <a:rPr lang="en-US" altLang="zh-CN" sz="1500" dirty="0">
                <a:solidFill>
                  <a:schemeClr val="bg1"/>
                </a:solidFill>
              </a:rPr>
              <a:t>: HTML5</a:t>
            </a:r>
            <a:r>
              <a:rPr lang="zh-CN" altLang="en-US" sz="1500" dirty="0">
                <a:solidFill>
                  <a:schemeClr val="bg1"/>
                </a:solidFill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</a:rPr>
              <a:t>Vue3</a:t>
            </a:r>
            <a:r>
              <a:rPr lang="zh-CN" altLang="en-US" sz="1500" dirty="0">
                <a:solidFill>
                  <a:schemeClr val="bg1"/>
                </a:solidFill>
              </a:rPr>
              <a:t>、</a:t>
            </a:r>
            <a:r>
              <a:rPr lang="en-US" altLang="zh-CN" sz="1500" dirty="0">
                <a:solidFill>
                  <a:schemeClr val="bg1"/>
                </a:solidFill>
              </a:rPr>
              <a:t>CSS3</a:t>
            </a:r>
            <a:r>
              <a:rPr lang="zh-CN" altLang="en-US" sz="1500" dirty="0">
                <a:solidFill>
                  <a:schemeClr val="bg1"/>
                </a:solidFill>
              </a:rPr>
              <a:t>和 </a:t>
            </a:r>
            <a:r>
              <a:rPr lang="en-US" altLang="zh-CN" sz="1500" dirty="0">
                <a:solidFill>
                  <a:schemeClr val="bg1"/>
                </a:solidFill>
              </a:rPr>
              <a:t>TypeScript</a:t>
            </a:r>
          </a:p>
          <a:p>
            <a:r>
              <a:rPr lang="zh-CN" altLang="en-US" sz="1500" b="1" dirty="0">
                <a:solidFill>
                  <a:schemeClr val="bg1"/>
                </a:solidFill>
              </a:rPr>
              <a:t>技术优势</a:t>
            </a:r>
            <a:r>
              <a:rPr lang="en-US" altLang="zh-CN" sz="1500" dirty="0">
                <a:solidFill>
                  <a:schemeClr val="bg1"/>
                </a:solidFill>
              </a:rPr>
              <a:t>:Vue.js:</a:t>
            </a:r>
            <a:r>
              <a:rPr lang="zh-CN" altLang="en-US" sz="1500" dirty="0">
                <a:solidFill>
                  <a:schemeClr val="bg1"/>
                </a:solidFill>
              </a:rPr>
              <a:t>轻量级和渐进式框架</a:t>
            </a:r>
            <a:r>
              <a:rPr lang="en-US" altLang="zh-CN" sz="1500" dirty="0">
                <a:solidFill>
                  <a:schemeClr val="bg1"/>
                </a:solidFill>
              </a:rPr>
              <a:t>: Vue.js </a:t>
            </a:r>
            <a:r>
              <a:rPr lang="zh-CN" altLang="en-US" sz="1500" dirty="0">
                <a:solidFill>
                  <a:schemeClr val="bg1"/>
                </a:solidFill>
              </a:rPr>
              <a:t>具有轻量级的特性，并且可以渐进式地集成其他框架的功能，适用于从简单到复杂的项目。组件化开发</a:t>
            </a:r>
            <a:r>
              <a:rPr lang="en-US" altLang="zh-CN" sz="1500" dirty="0">
                <a:solidFill>
                  <a:schemeClr val="bg1"/>
                </a:solidFill>
              </a:rPr>
              <a:t>: Vue.js </a:t>
            </a:r>
            <a:r>
              <a:rPr lang="zh-CN" altLang="en-US" sz="1500" dirty="0">
                <a:solidFill>
                  <a:schemeClr val="bg1"/>
                </a:solidFill>
              </a:rPr>
              <a:t>支持组件化开发，使代码更具模块化和复用性，提升了开发效率和代码维护性。双向数据绑定</a:t>
            </a:r>
            <a:r>
              <a:rPr lang="en-US" altLang="zh-CN" sz="1500" dirty="0">
                <a:solidFill>
                  <a:schemeClr val="bg1"/>
                </a:solidFill>
              </a:rPr>
              <a:t>: Vue.js </a:t>
            </a:r>
            <a:r>
              <a:rPr lang="zh-CN" altLang="en-US" sz="1500" dirty="0">
                <a:solidFill>
                  <a:schemeClr val="bg1"/>
                </a:solidFill>
              </a:rPr>
              <a:t>提供了双向数据绑定的能力，简化了数据和</a:t>
            </a:r>
            <a:r>
              <a:rPr lang="en-US" altLang="zh-CN" sz="1500" dirty="0">
                <a:solidFill>
                  <a:schemeClr val="bg1"/>
                </a:solidFill>
              </a:rPr>
              <a:t>UI</a:t>
            </a:r>
            <a:r>
              <a:rPr lang="zh-CN" altLang="en-US" sz="1500" dirty="0">
                <a:solidFill>
                  <a:schemeClr val="bg1"/>
                </a:solidFill>
              </a:rPr>
              <a:t>之间的同步操作。</a:t>
            </a:r>
            <a:r>
              <a:rPr lang="en-US" altLang="zh-CN" sz="1500" dirty="0">
                <a:solidFill>
                  <a:schemeClr val="bg1"/>
                </a:solidFill>
              </a:rPr>
              <a:t>TypeScript:</a:t>
            </a:r>
            <a:r>
              <a:rPr lang="zh-CN" altLang="en-US" sz="1500" dirty="0">
                <a:solidFill>
                  <a:schemeClr val="bg1"/>
                </a:solidFill>
              </a:rPr>
              <a:t>静态类型检查</a:t>
            </a:r>
            <a:r>
              <a:rPr lang="en-US" altLang="zh-CN" sz="1500" dirty="0">
                <a:solidFill>
                  <a:schemeClr val="bg1"/>
                </a:solidFill>
              </a:rPr>
              <a:t>: TypeScript </a:t>
            </a:r>
            <a:r>
              <a:rPr lang="zh-CN" altLang="en-US" sz="1500" dirty="0">
                <a:solidFill>
                  <a:schemeClr val="bg1"/>
                </a:solidFill>
              </a:rPr>
              <a:t>在开发阶段提供了静态类型检查，减少了运行时错误的可能性，提升了代码的可靠性。增强的代码编辑体验</a:t>
            </a:r>
            <a:r>
              <a:rPr lang="en-US" altLang="zh-CN" sz="1500" dirty="0">
                <a:solidFill>
                  <a:schemeClr val="bg1"/>
                </a:solidFill>
              </a:rPr>
              <a:t>: TypeScript </a:t>
            </a:r>
            <a:r>
              <a:rPr lang="zh-CN" altLang="en-US" sz="1500" dirty="0">
                <a:solidFill>
                  <a:schemeClr val="bg1"/>
                </a:solidFill>
              </a:rPr>
              <a:t>与 </a:t>
            </a:r>
            <a:r>
              <a:rPr lang="en-US" altLang="zh-CN" sz="1500" dirty="0" err="1">
                <a:solidFill>
                  <a:schemeClr val="bg1"/>
                </a:solidFill>
              </a:rPr>
              <a:t>VSCode</a:t>
            </a:r>
            <a:r>
              <a:rPr lang="en-US" altLang="zh-CN" sz="1500" dirty="0">
                <a:solidFill>
                  <a:schemeClr val="bg1"/>
                </a:solidFill>
              </a:rPr>
              <a:t> </a:t>
            </a:r>
            <a:r>
              <a:rPr lang="zh-CN" altLang="en-US" sz="1500" dirty="0">
                <a:solidFill>
                  <a:schemeClr val="bg1"/>
                </a:solidFill>
              </a:rPr>
              <a:t>的集成提供了更好的代码补全、重构和导航功能，提升了开发体验。面向对象编程</a:t>
            </a:r>
            <a:r>
              <a:rPr lang="en-US" altLang="zh-CN" sz="1500" dirty="0">
                <a:solidFill>
                  <a:schemeClr val="bg1"/>
                </a:solidFill>
              </a:rPr>
              <a:t>: TypeScript </a:t>
            </a:r>
            <a:r>
              <a:rPr lang="zh-CN" altLang="en-US" sz="1500" dirty="0">
                <a:solidFill>
                  <a:schemeClr val="bg1"/>
                </a:solidFill>
              </a:rPr>
              <a:t>支持面向对象编程的特性，如接口、类和继承，方便构建结构化和复杂的应用。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62BA5685-19EC-81A8-BB83-56A35AA26A42}"/>
              </a:ext>
            </a:extLst>
          </p:cNvPr>
          <p:cNvSpPr txBox="1"/>
          <p:nvPr/>
        </p:nvSpPr>
        <p:spPr>
          <a:xfrm>
            <a:off x="9071880" y="3028142"/>
            <a:ext cx="39946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02</a:t>
            </a:r>
            <a:endParaRPr kumimoji="1" lang="zh-CN" altLang="en-US" sz="1600" b="1" dirty="0">
              <a:solidFill>
                <a:schemeClr val="accent5">
                  <a:lumMod val="7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72CE24-756A-0910-497C-31F462A066BB}"/>
              </a:ext>
            </a:extLst>
          </p:cNvPr>
          <p:cNvSpPr txBox="1"/>
          <p:nvPr/>
        </p:nvSpPr>
        <p:spPr>
          <a:xfrm>
            <a:off x="6556917" y="3359924"/>
            <a:ext cx="544922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accent5">
                    <a:lumMod val="75000"/>
                  </a:schemeClr>
                </a:solidFill>
              </a:rPr>
              <a:t>平台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IntelliJ IDEA</a:t>
            </a:r>
          </a:p>
          <a:p>
            <a:r>
              <a:rPr lang="zh-CN" altLang="en-US" sz="1500" b="1" dirty="0">
                <a:solidFill>
                  <a:schemeClr val="accent5">
                    <a:lumMod val="75000"/>
                  </a:schemeClr>
                </a:solidFill>
              </a:rPr>
              <a:t>主要语言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Java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框架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Spring Boot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；使用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Spring Data JPA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进行数据库操作</a:t>
            </a:r>
            <a:endParaRPr lang="en-US" altLang="zh-CN" sz="15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1500" b="1" dirty="0">
                <a:solidFill>
                  <a:schemeClr val="accent5">
                    <a:lumMod val="75000"/>
                  </a:schemeClr>
                </a:solidFill>
              </a:rPr>
              <a:t>技术优势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:Spring Boot: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快速开发和部署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Spring Boot 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提供了开箱即用的配置和内置的服务器支持，极大简化了应用程序的开发和部署流程。模块化和扩展性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Spring Boot 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模块化设计，支持丰富的插件和库，便于扩展和集成其他服务。强大的社区支持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Spring Boot 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拥有庞大的社区和丰富的文档资源，帮助开发者快速解决问题和获取帮助。良好的性能和安全性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: Spring Boot 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提供了优异的性能优化方案和内置的安全机制，确保应用的高效和安全。</a:t>
            </a:r>
            <a:endParaRPr lang="en-US" altLang="zh-CN" sz="15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Spring Data JPA 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提供了强大的</a:t>
            </a:r>
            <a:r>
              <a:rPr lang="en-US" altLang="zh-CN" sz="1500" dirty="0">
                <a:solidFill>
                  <a:schemeClr val="accent5">
                    <a:lumMod val="75000"/>
                  </a:schemeClr>
                </a:solidFill>
              </a:rPr>
              <a:t>CRUD</a:t>
            </a:r>
            <a:r>
              <a:rPr lang="zh-CN" altLang="en-US" sz="1500" dirty="0">
                <a:solidFill>
                  <a:schemeClr val="accent5">
                    <a:lumMod val="75000"/>
                  </a:schemeClr>
                </a:solidFill>
              </a:rPr>
              <a:t>（增删改查）功能，通过简单的接口定义，即可实现复杂的数据库操作</a:t>
            </a:r>
            <a:r>
              <a:rPr lang="zh-CN" altLang="en-US" sz="1600" dirty="0"/>
              <a:t>。</a:t>
            </a:r>
            <a:endParaRPr lang="zh-CN" alt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36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bf7472e-d151-46d0-a8c0-b38a8c53f8e4.pptx"/>
  <p:tag name="OFFICEPLUS.TAG" val="bd142c3d-b2ac-49d2-945d-a40ea7d68a02"/>
  <p:tag name="OFFICEPLUS.OUTLINECONTENT" val="328103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bf7472e-d151-46d0-a8c0-b38a8c53f8e4.pptx"/>
  <p:tag name="OFFICEPLUS.TAG" val="bd142c3d-b2ac-49d2-945d-a40ea7d68a02"/>
  <p:tag name="OFFICEPLUS.OUTLINECONTENT" val="328103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898139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27f398ab-2517-4dda-9024-e312958439b1.pptx"/>
  <p:tag name="ISLIDE.TAG" val="2beb2bf3-40ba-4876-8eff-8450af69fbd8"/>
  <p:tag name="ISLIDE.OUTLINECONTENT" val="3025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27f398ab-2517-4dda-9024-e312958439b1.pptx"/>
  <p:tag name="ISLIDE.TAG" val="2beb2bf3-40ba-4876-8eff-8450af69fbd8"/>
  <p:tag name="ISLIDE.OUTLINECONTENT" val="302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a8681911-42ee-4dc7-a124-7d78761b16be.pptx"/>
  <p:tag name="OFFICEPLUS.TAG" val="bd142c3d-b2ac-49d2-945d-a40ea7d68a02"/>
  <p:tag name="OFFICEPLUS.OUTLINECONTENT" val="328103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c27753af-3e07-4678-8dbb-7b84720f40b8.ppt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e57377-73d6-4d4c-8a6c-5adc3ca486bd.pptx"/>
  <p:tag name="OFFICEPLUS.TAG" val="bd142c3d-b2ac-49d2-945d-a40ea7d68a02"/>
  <p:tag name="OFFICEPLUS.OUTLINECONTENT" val="328103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898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8e4af311-b2c7-4d50-82af-d101cd3907e1.pptx"/>
  <p:tag name="OFFICEPLUS.TAG" val="bd142c3d-b2ac-49d2-945d-a40ea7d68a02"/>
  <p:tag name="OFFICEPLUS.OUTLINECONTENT" val="328103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898139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95e0156-fb43-4cf5-8eea-0f25a2d195a5.pptx"/>
  <p:tag name="OFFICEPLUS.TAG" val="2beb2bf3-40ba-4876-8eff-8450af69fbd8"/>
  <p:tag name="OFFICEPLUS.OUTLINECONTENT" val="328103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89813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e938af26-d12d-49ef-a769-7c12f2a87747.pptx"/>
  <p:tag name="OFFICEPLUS.TAG" val="bd142c3d-b2ac-49d2-945d-a40ea7d68a02"/>
  <p:tag name="OFFICEPLUS.OUTLINECONTENT" val="328103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898139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3527</Words>
  <Application>Microsoft Office PowerPoint</Application>
  <PresentationFormat>宽屏</PresentationFormat>
  <Paragraphs>290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华文仿宋</vt:lpstr>
      <vt:lpstr>华文楷体</vt:lpstr>
      <vt:lpstr>楷体</vt:lpstr>
      <vt:lpstr>宋体</vt:lpstr>
      <vt:lpstr>Arial</vt:lpstr>
      <vt:lpstr>Office 主题​​</vt:lpstr>
      <vt:lpstr>数据库课程设计 飞机票售票系统</vt:lpstr>
      <vt:lpstr>PowerPoint 演示文稿</vt:lpstr>
      <vt:lpstr>01.选题介绍</vt:lpstr>
      <vt:lpstr>选题：飞机票售票系统</vt:lpstr>
      <vt:lpstr>02.需求分析</vt:lpstr>
      <vt:lpstr>需求分析</vt:lpstr>
      <vt:lpstr>需求分析</vt:lpstr>
      <vt:lpstr>03.系统框架 </vt:lpstr>
      <vt:lpstr>系统框架</vt:lpstr>
      <vt:lpstr>04.功能实现 </vt:lpstr>
      <vt:lpstr>功能实现（后端层面）</vt:lpstr>
      <vt:lpstr>功能实现（数据库层面）</vt:lpstr>
      <vt:lpstr>05.数据库设计 </vt:lpstr>
      <vt:lpstr>数据库设计---ER图与模型图</vt:lpstr>
      <vt:lpstr>数据库设计---重要数据表简介</vt:lpstr>
      <vt:lpstr>PowerPoint 演示文稿</vt:lpstr>
      <vt:lpstr>PowerPoint 演示文稿</vt:lpstr>
      <vt:lpstr>PowerPoint 演示文稿</vt:lpstr>
      <vt:lpstr>数据库设计---数据库技术选择</vt:lpstr>
      <vt:lpstr>Thank You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  <vt:lpstr>附：实现效果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Novo Polo</dc:creator>
  <cp:lastModifiedBy>Novo Polo</cp:lastModifiedBy>
  <cp:revision>42</cp:revision>
  <dcterms:created xsi:type="dcterms:W3CDTF">2024-08-22T09:56:39Z</dcterms:created>
  <dcterms:modified xsi:type="dcterms:W3CDTF">2024-09-03T11:07:54Z</dcterms:modified>
</cp:coreProperties>
</file>